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BCBD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714" y="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7E2447-16CC-4129-AEF4-3C57D92C9236}" type="datetimeFigureOut">
              <a:rPr lang="en-GB" smtClean="0"/>
              <a:pPr/>
              <a:t>08/02/2018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1EC8B0-112C-4AFB-A2F9-E0F5A864E7DC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7E2447-16CC-4129-AEF4-3C57D92C9236}" type="datetimeFigureOut">
              <a:rPr lang="en-GB" smtClean="0"/>
              <a:pPr/>
              <a:t>08/02/2018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1EC8B0-112C-4AFB-A2F9-E0F5A864E7DC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7E2447-16CC-4129-AEF4-3C57D92C9236}" type="datetimeFigureOut">
              <a:rPr lang="en-GB" smtClean="0"/>
              <a:pPr/>
              <a:t>08/02/2018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1EC8B0-112C-4AFB-A2F9-E0F5A864E7DC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7E2447-16CC-4129-AEF4-3C57D92C9236}" type="datetimeFigureOut">
              <a:rPr lang="en-GB" smtClean="0"/>
              <a:pPr/>
              <a:t>08/02/2018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1EC8B0-112C-4AFB-A2F9-E0F5A864E7DC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7E2447-16CC-4129-AEF4-3C57D92C9236}" type="datetimeFigureOut">
              <a:rPr lang="en-GB" smtClean="0"/>
              <a:pPr/>
              <a:t>08/02/2018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1EC8B0-112C-4AFB-A2F9-E0F5A864E7DC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7E2447-16CC-4129-AEF4-3C57D92C9236}" type="datetimeFigureOut">
              <a:rPr lang="en-GB" smtClean="0"/>
              <a:pPr/>
              <a:t>08/02/2018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1EC8B0-112C-4AFB-A2F9-E0F5A864E7DC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7E2447-16CC-4129-AEF4-3C57D92C9236}" type="datetimeFigureOut">
              <a:rPr lang="en-GB" smtClean="0"/>
              <a:pPr/>
              <a:t>08/02/2018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1EC8B0-112C-4AFB-A2F9-E0F5A864E7DC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7E2447-16CC-4129-AEF4-3C57D92C9236}" type="datetimeFigureOut">
              <a:rPr lang="en-GB" smtClean="0"/>
              <a:pPr/>
              <a:t>08/02/2018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1EC8B0-112C-4AFB-A2F9-E0F5A864E7DC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7E2447-16CC-4129-AEF4-3C57D92C9236}" type="datetimeFigureOut">
              <a:rPr lang="en-GB" smtClean="0"/>
              <a:pPr/>
              <a:t>08/02/2018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1EC8B0-112C-4AFB-A2F9-E0F5A864E7DC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7E2447-16CC-4129-AEF4-3C57D92C9236}" type="datetimeFigureOut">
              <a:rPr lang="en-GB" smtClean="0"/>
              <a:pPr/>
              <a:t>08/02/2018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1EC8B0-112C-4AFB-A2F9-E0F5A864E7DC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7E2447-16CC-4129-AEF4-3C57D92C9236}" type="datetimeFigureOut">
              <a:rPr lang="en-GB" smtClean="0"/>
              <a:pPr/>
              <a:t>08/02/2018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1EC8B0-112C-4AFB-A2F9-E0F5A864E7DC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7E2447-16CC-4129-AEF4-3C57D92C9236}" type="datetimeFigureOut">
              <a:rPr lang="en-GB" smtClean="0"/>
              <a:pPr/>
              <a:t>08/02/2018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1EC8B0-112C-4AFB-A2F9-E0F5A864E7DC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Cloud 27"/>
          <p:cNvSpPr/>
          <p:nvPr/>
        </p:nvSpPr>
        <p:spPr>
          <a:xfrm>
            <a:off x="179512" y="4077072"/>
            <a:ext cx="1728192" cy="1440160"/>
          </a:xfrm>
          <a:prstGeom prst="cloud">
            <a:avLst/>
          </a:prstGeom>
          <a:solidFill>
            <a:schemeClr val="tx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Cloud 25"/>
          <p:cNvSpPr/>
          <p:nvPr/>
        </p:nvSpPr>
        <p:spPr>
          <a:xfrm rot="20874321">
            <a:off x="5465630" y="3351863"/>
            <a:ext cx="3456384" cy="648072"/>
          </a:xfrm>
          <a:prstGeom prst="cloud">
            <a:avLst/>
          </a:prstGeom>
          <a:solidFill>
            <a:schemeClr val="tx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" name="Cloud Callout 24"/>
          <p:cNvSpPr/>
          <p:nvPr/>
        </p:nvSpPr>
        <p:spPr>
          <a:xfrm>
            <a:off x="4788024" y="188640"/>
            <a:ext cx="3816424" cy="864096"/>
          </a:xfrm>
          <a:prstGeom prst="cloudCallout">
            <a:avLst/>
          </a:prstGeom>
          <a:solidFill>
            <a:schemeClr val="tx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Cloud 20"/>
          <p:cNvSpPr/>
          <p:nvPr/>
        </p:nvSpPr>
        <p:spPr>
          <a:xfrm>
            <a:off x="179512" y="764704"/>
            <a:ext cx="3456384" cy="3384376"/>
          </a:xfrm>
          <a:prstGeom prst="cloud">
            <a:avLst/>
          </a:prstGeom>
          <a:solidFill>
            <a:schemeClr val="tx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5148064" cy="1008111"/>
          </a:xfrm>
        </p:spPr>
        <p:txBody>
          <a:bodyPr>
            <a:noAutofit/>
          </a:bodyPr>
          <a:lstStyle/>
          <a:p>
            <a:pPr algn="l"/>
            <a:r>
              <a:rPr lang="en-GB" sz="4800" b="1" dirty="0"/>
              <a:t>Life After iMatter...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860032" y="332656"/>
            <a:ext cx="3555838" cy="652443"/>
          </a:xfrm>
          <a:ln cmpd="dbl">
            <a:noFill/>
          </a:ln>
        </p:spPr>
        <p:txBody>
          <a:bodyPr>
            <a:normAutofit/>
          </a:bodyPr>
          <a:lstStyle/>
          <a:p>
            <a:r>
              <a:rPr lang="en-GB" sz="1400" dirty="0">
                <a:latin typeface="Comic Sans MS" pitchFamily="66" charset="0"/>
              </a:rPr>
              <a:t>What’s changed</a:t>
            </a:r>
          </a:p>
          <a:p>
            <a:r>
              <a:rPr lang="en-GB" sz="1400" dirty="0">
                <a:latin typeface="Comic Sans MS" pitchFamily="66" charset="0"/>
              </a:rPr>
              <a:t>For Estates and Facilities Staff?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79512" y="1268760"/>
            <a:ext cx="3312368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latin typeface="Comic Sans MS" pitchFamily="66" charset="0"/>
                <a:cs typeface="Lao UI" pitchFamily="34" charset="0"/>
              </a:rPr>
              <a:t>Communication......How?</a:t>
            </a:r>
          </a:p>
          <a:p>
            <a:pPr algn="ctr"/>
            <a:r>
              <a:rPr lang="en-GB" sz="1400" dirty="0">
                <a:latin typeface="Comic Sans MS" pitchFamily="66" charset="0"/>
                <a:cs typeface="Lao UI" pitchFamily="34" charset="0"/>
              </a:rPr>
              <a:t>Staff meetings now in place –</a:t>
            </a:r>
          </a:p>
          <a:p>
            <a:pPr marL="342900" indent="-342900" algn="ctr">
              <a:buAutoNum type="arabicPeriod"/>
            </a:pPr>
            <a:r>
              <a:rPr lang="en-GB" sz="1400" dirty="0">
                <a:latin typeface="Comic Sans MS" pitchFamily="66" charset="0"/>
                <a:cs typeface="Lao UI" pitchFamily="34" charset="0"/>
              </a:rPr>
              <a:t>All Staff Meeting</a:t>
            </a:r>
          </a:p>
          <a:p>
            <a:pPr marL="342900" indent="-342900" algn="ctr">
              <a:buAutoNum type="arabicPeriod"/>
            </a:pPr>
            <a:r>
              <a:rPr lang="en-GB" sz="1400" dirty="0">
                <a:latin typeface="Comic Sans MS" pitchFamily="66" charset="0"/>
                <a:cs typeface="Lao UI" pitchFamily="34" charset="0"/>
              </a:rPr>
              <a:t>Supervisors Meeting</a:t>
            </a:r>
          </a:p>
          <a:p>
            <a:pPr marL="342900" indent="-342900" algn="ctr">
              <a:buAutoNum type="arabicPeriod"/>
            </a:pPr>
            <a:r>
              <a:rPr lang="en-GB" sz="1400" dirty="0">
                <a:latin typeface="Comic Sans MS" pitchFamily="66" charset="0"/>
                <a:cs typeface="Lao UI" pitchFamily="34" charset="0"/>
              </a:rPr>
              <a:t>Joint Estates and Facilities Supervisors Meeting</a:t>
            </a:r>
          </a:p>
          <a:p>
            <a:pPr marL="342900" indent="-342900" algn="ctr">
              <a:buAutoNum type="arabicPeriod"/>
            </a:pPr>
            <a:r>
              <a:rPr lang="en-GB" sz="1400" dirty="0">
                <a:latin typeface="Comic Sans MS" pitchFamily="66" charset="0"/>
                <a:cs typeface="Lao UI" pitchFamily="34" charset="0"/>
              </a:rPr>
              <a:t>CEO agreed to attend two meetings a year</a:t>
            </a:r>
          </a:p>
          <a:p>
            <a:pPr marL="342900" indent="-342900" algn="ctr">
              <a:buAutoNum type="arabicPeriod"/>
            </a:pPr>
            <a:r>
              <a:rPr lang="en-GB" sz="1400" dirty="0">
                <a:latin typeface="Comic Sans MS" pitchFamily="66" charset="0"/>
                <a:cs typeface="Lao UI" pitchFamily="34" charset="0"/>
              </a:rPr>
              <a:t>All meetings are informal, everyone has a voice!</a:t>
            </a:r>
          </a:p>
        </p:txBody>
      </p:sp>
      <p:sp>
        <p:nvSpPr>
          <p:cNvPr id="5" name="TextBox 4"/>
          <p:cNvSpPr txBox="1"/>
          <p:nvPr/>
        </p:nvSpPr>
        <p:spPr>
          <a:xfrm rot="20836671">
            <a:off x="5909526" y="3421983"/>
            <a:ext cx="324036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>
                <a:latin typeface="Comic Sans MS" pitchFamily="66" charset="0"/>
              </a:rPr>
              <a:t>Sickness/Absence – reduced!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835696" y="4941168"/>
            <a:ext cx="316835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>
                <a:solidFill>
                  <a:srgbClr val="EBCBD9"/>
                </a:solidFill>
              </a:rPr>
              <a:t>Tell me what you want, what you really, really want!</a:t>
            </a:r>
          </a:p>
          <a:p>
            <a:pPr algn="ctr"/>
            <a:r>
              <a:rPr lang="en-GB" dirty="0"/>
              <a:t>Relationships Improving – open and honest conversations....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796136" y="1916832"/>
            <a:ext cx="3024336" cy="1231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>
                <a:latin typeface="Comic Sans MS" pitchFamily="66" charset="0"/>
              </a:rPr>
              <a:t>Feeling of Value</a:t>
            </a:r>
          </a:p>
          <a:p>
            <a:pPr algn="ctr"/>
            <a:r>
              <a:rPr lang="en-GB" sz="1400" dirty="0">
                <a:latin typeface="Comic Sans MS" pitchFamily="66" charset="0"/>
              </a:rPr>
              <a:t>Staff are engaging with education (SVQs), NES pilot project, iMatter, Appraisal training for managers and much more!</a:t>
            </a:r>
          </a:p>
        </p:txBody>
      </p:sp>
      <p:pic>
        <p:nvPicPr>
          <p:cNvPr id="1026" name="44D60170-A2A8-4A19-85FA-BAC0F1F3A6C2" descr="F46DD57E-FD25-4205-854A-82D939D9C170@hom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51920" y="1124744"/>
            <a:ext cx="1872208" cy="230425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1" name="TextBox 10"/>
          <p:cNvSpPr txBox="1"/>
          <p:nvPr/>
        </p:nvSpPr>
        <p:spPr>
          <a:xfrm>
            <a:off x="4932040" y="4149080"/>
            <a:ext cx="4032448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latin typeface="Lucida Sans" pitchFamily="34" charset="0"/>
              </a:rPr>
              <a:t>Moving Forward – Looking to the future...</a:t>
            </a:r>
          </a:p>
          <a:p>
            <a:pPr marL="342900" indent="-342900">
              <a:buAutoNum type="arabicPeriod"/>
            </a:pPr>
            <a:r>
              <a:rPr lang="en-GB" sz="1600" dirty="0">
                <a:latin typeface="Lucida Sans" pitchFamily="34" charset="0"/>
              </a:rPr>
              <a:t>Issues from meetings now escalated through Head of Estates and Facilities....We have a voice!</a:t>
            </a:r>
          </a:p>
          <a:p>
            <a:pPr marL="342900" indent="-342900">
              <a:buAutoNum type="arabicPeriod"/>
            </a:pPr>
            <a:r>
              <a:rPr lang="en-GB" sz="1600" dirty="0">
                <a:latin typeface="Lucida Sans" pitchFamily="34" charset="0"/>
              </a:rPr>
              <a:t>Project to support Digital Learning....Everyone will be able to access iMatter via a computer and is comfortable with completing the questionnaire electronically </a:t>
            </a:r>
            <a:r>
              <a:rPr lang="en-GB" sz="2000" dirty="0">
                <a:latin typeface="Lucida Sans" pitchFamily="34" charset="0"/>
                <a:sym typeface="Wingdings" pitchFamily="2" charset="2"/>
              </a:rPr>
              <a:t></a:t>
            </a:r>
            <a:endParaRPr lang="en-GB" sz="2000" dirty="0">
              <a:latin typeface="Lucida Sans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79512" y="4293096"/>
            <a:ext cx="158417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dirty="0"/>
              <a:t>Empowering supervisors and staff with appraisal</a:t>
            </a:r>
          </a:p>
        </p:txBody>
      </p:sp>
      <p:pic>
        <p:nvPicPr>
          <p:cNvPr id="16" name="Picture 15" descr="Lawson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 rot="482420">
            <a:off x="7796599" y="965267"/>
            <a:ext cx="869377" cy="86538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17" name="Notched Right Arrow 16"/>
          <p:cNvSpPr/>
          <p:nvPr/>
        </p:nvSpPr>
        <p:spPr>
          <a:xfrm>
            <a:off x="7524328" y="1124744"/>
            <a:ext cx="432048" cy="216024"/>
          </a:xfrm>
          <a:prstGeom prst="notchedRightArrow">
            <a:avLst/>
          </a:prstGeom>
          <a:solidFill>
            <a:schemeClr val="accent2">
              <a:lumMod val="75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TextBox 18"/>
          <p:cNvSpPr txBox="1"/>
          <p:nvPr/>
        </p:nvSpPr>
        <p:spPr>
          <a:xfrm>
            <a:off x="1763688" y="6021288"/>
            <a:ext cx="31683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Aharoni" pitchFamily="2" charset="-79"/>
                <a:cs typeface="Aharoni" pitchFamily="2" charset="-79"/>
              </a:rPr>
              <a:t>Good cop-Bad cop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843808" y="3501008"/>
            <a:ext cx="28803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>
                <a:latin typeface="Lucida Sans" pitchFamily="34" charset="0"/>
              </a:rPr>
              <a:t>Appraisal – Keep Calm and have a Yarn!</a:t>
            </a:r>
          </a:p>
        </p:txBody>
      </p:sp>
      <p:sp>
        <p:nvSpPr>
          <p:cNvPr id="15" name="TextBox 14"/>
          <p:cNvSpPr txBox="1"/>
          <p:nvPr/>
        </p:nvSpPr>
        <p:spPr>
          <a:xfrm rot="21171719">
            <a:off x="5898683" y="1158618"/>
            <a:ext cx="1741640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100" b="1" dirty="0">
                <a:latin typeface="Comic Sans MS" pitchFamily="66" charset="0"/>
              </a:rPr>
              <a:t>We still have Lawson – Head of Estates and Facilities</a:t>
            </a:r>
          </a:p>
        </p:txBody>
      </p:sp>
      <p:pic>
        <p:nvPicPr>
          <p:cNvPr id="27" name="Picture 26" descr="good cop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51520" y="5613824"/>
            <a:ext cx="1656184" cy="1043358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29" name="Picture 28" descr="i_matter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4572000" y="6453336"/>
            <a:ext cx="720080" cy="302458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23" name="Rectangle 22"/>
          <p:cNvSpPr/>
          <p:nvPr/>
        </p:nvSpPr>
        <p:spPr>
          <a:xfrm>
            <a:off x="1979712" y="4365104"/>
            <a:ext cx="2952328" cy="720080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DeflateBottom">
              <a:avLst/>
            </a:prstTxWarp>
            <a:spAutoFit/>
          </a:bodyPr>
          <a:lstStyle/>
          <a:p>
            <a:pPr algn="ctr"/>
            <a:r>
              <a:rPr lang="en-US" sz="5400" b="1" cap="none" spc="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5">
                    <a:lumMod val="20000"/>
                    <a:lumOff val="8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Spice Girls!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432</TotalTime>
  <Words>184</Words>
  <Application>Microsoft Office PowerPoint</Application>
  <PresentationFormat>On-screen Show (4:3)</PresentationFormat>
  <Paragraphs>23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Aharoni</vt:lpstr>
      <vt:lpstr>Arial</vt:lpstr>
      <vt:lpstr>Calibri</vt:lpstr>
      <vt:lpstr>Comic Sans MS</vt:lpstr>
      <vt:lpstr>Lao UI</vt:lpstr>
      <vt:lpstr>Lucida Sans</vt:lpstr>
      <vt:lpstr>Wingdings</vt:lpstr>
      <vt:lpstr>Office Theme</vt:lpstr>
      <vt:lpstr>Life After iMatter...</vt:lpstr>
    </vt:vector>
  </TitlesOfParts>
  <Company>NHS Shetland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Life After iMatter</dc:title>
  <dc:creator>Sally Hall</dc:creator>
  <cp:lastModifiedBy>Gavin Venters</cp:lastModifiedBy>
  <cp:revision>52</cp:revision>
  <dcterms:created xsi:type="dcterms:W3CDTF">2018-01-05T13:39:58Z</dcterms:created>
  <dcterms:modified xsi:type="dcterms:W3CDTF">2018-02-08T15:54:15Z</dcterms:modified>
</cp:coreProperties>
</file>