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8" r:id="rId5"/>
    <p:sldId id="257"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7ED9FA-D1DE-4C5A-BAC3-F8BD2AF00046}" type="datetimeFigureOut">
              <a:rPr lang="en-GB" smtClean="0"/>
              <a:pPr/>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4D29F9-248A-4E2A-A4D9-E48C4BF0E7E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7ED9FA-D1DE-4C5A-BAC3-F8BD2AF00046}" type="datetimeFigureOut">
              <a:rPr lang="en-GB" smtClean="0"/>
              <a:pPr/>
              <a:t>06/11/2018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D29F9-248A-4E2A-A4D9-E48C4BF0E7E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hyperlink" Target="https://www.google.co.uk/url?sa=i&amp;rct=j&amp;q=&amp;esrc=s&amp;source=images&amp;cd=&amp;cad=rja&amp;uact=8&amp;ved=2ahUKEwjS3p_dir3eAhVLlxoKHRbtBlcQjRx6BAgBEAU&amp;url=https://staff.nhsforthvalley.com/imatter-whole-system-roll-out-date-from-2018/&amp;psig=AOvVaw3-2M6SXQPEwl904Ubt1h2n&amp;ust=1541501498881691" TargetMode="Externa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co.uk/url?sa=i&amp;rct=j&amp;q=&amp;esrc=s&amp;source=images&amp;cd=&amp;cad=rja&amp;uact=8&amp;ved=2ahUKEwjGhLK4jL3eAhUICRoKHVBlDSwQjRx6BAgBEAU&amp;url=https://boothwelsh.co.uk/media/in-the-news/booth-welsh-silver-healthy-working-lives-award/&amp;psig=AOvVaw040fs_I_dk5mfRcsMtVFi-&amp;ust=154150172597224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548680"/>
            <a:ext cx="7128792" cy="584775"/>
          </a:xfrm>
          <a:prstGeom prst="rect">
            <a:avLst/>
          </a:prstGeom>
          <a:noFill/>
        </p:spPr>
        <p:txBody>
          <a:bodyPr wrap="square" rtlCol="0">
            <a:spAutoFit/>
          </a:bodyPr>
          <a:lstStyle/>
          <a:p>
            <a:r>
              <a:rPr lang="en-GB" sz="3200" dirty="0" smtClean="0"/>
              <a:t>iMatter – being the best that we can be! </a:t>
            </a:r>
            <a:endParaRPr lang="en-GB" sz="3200" dirty="0"/>
          </a:p>
        </p:txBody>
      </p:sp>
      <p:pic>
        <p:nvPicPr>
          <p:cNvPr id="1026" name="Picture 2" descr="C:\Users\mcravens\AppData\Local\Microsoft\Windows\Temporary Internet Files\Content.Outlook\XQK4WSRM\IMG_4803.JPG"/>
          <p:cNvPicPr>
            <a:picLocks noChangeAspect="1" noChangeArrowheads="1"/>
          </p:cNvPicPr>
          <p:nvPr/>
        </p:nvPicPr>
        <p:blipFill>
          <a:blip r:embed="rId2" cstate="print"/>
          <a:srcRect/>
          <a:stretch>
            <a:fillRect/>
          </a:stretch>
        </p:blipFill>
        <p:spPr bwMode="auto">
          <a:xfrm>
            <a:off x="755576" y="1916832"/>
            <a:ext cx="4240177" cy="3180133"/>
          </a:xfrm>
          <a:prstGeom prst="rect">
            <a:avLst/>
          </a:prstGeom>
          <a:noFill/>
        </p:spPr>
      </p:pic>
      <p:pic>
        <p:nvPicPr>
          <p:cNvPr id="1027" name="Picture 1" descr="image001"/>
          <p:cNvPicPr>
            <a:picLocks noChangeAspect="1" noChangeArrowheads="1"/>
          </p:cNvPicPr>
          <p:nvPr/>
        </p:nvPicPr>
        <p:blipFill>
          <a:blip r:embed="rId3" cstate="print"/>
          <a:srcRect/>
          <a:stretch>
            <a:fillRect/>
          </a:stretch>
        </p:blipFill>
        <p:spPr bwMode="auto">
          <a:xfrm>
            <a:off x="6084168" y="1772816"/>
            <a:ext cx="1944216" cy="2414791"/>
          </a:xfrm>
          <a:prstGeom prst="rect">
            <a:avLst/>
          </a:prstGeom>
          <a:noFill/>
          <a:ln w="9525">
            <a:noFill/>
            <a:miter lim="800000"/>
            <a:headEnd/>
            <a:tailEnd/>
          </a:ln>
        </p:spPr>
      </p:pic>
      <p:pic>
        <p:nvPicPr>
          <p:cNvPr id="7" name="Picture 6" descr="DG_2col"/>
          <p:cNvPicPr/>
          <p:nvPr/>
        </p:nvPicPr>
        <p:blipFill>
          <a:blip r:embed="rId4" cstate="print"/>
          <a:srcRect/>
          <a:stretch>
            <a:fillRect/>
          </a:stretch>
        </p:blipFill>
        <p:spPr bwMode="auto">
          <a:xfrm>
            <a:off x="7668344" y="260648"/>
            <a:ext cx="1080120" cy="936104"/>
          </a:xfrm>
          <a:prstGeom prst="rect">
            <a:avLst/>
          </a:prstGeom>
          <a:noFill/>
          <a:ln w="9525">
            <a:noFill/>
            <a:miter lim="800000"/>
            <a:headEnd/>
            <a:tailEnd/>
          </a:ln>
        </p:spPr>
      </p:pic>
      <p:pic>
        <p:nvPicPr>
          <p:cNvPr id="1029" name="Picture 5" descr="Image result for imatter">
            <a:hlinkClick r:id="rId5"/>
          </p:cNvPr>
          <p:cNvPicPr>
            <a:picLocks noChangeAspect="1" noChangeArrowheads="1"/>
          </p:cNvPicPr>
          <p:nvPr/>
        </p:nvPicPr>
        <p:blipFill>
          <a:blip r:embed="rId6" cstate="print"/>
          <a:srcRect/>
          <a:stretch>
            <a:fillRect/>
          </a:stretch>
        </p:blipFill>
        <p:spPr bwMode="auto">
          <a:xfrm>
            <a:off x="5508104" y="4509120"/>
            <a:ext cx="3272095" cy="1944216"/>
          </a:xfrm>
          <a:prstGeom prst="rect">
            <a:avLst/>
          </a:prstGeom>
          <a:noFill/>
        </p:spPr>
      </p:pic>
      <p:sp>
        <p:nvSpPr>
          <p:cNvPr id="9" name="TextBox 8"/>
          <p:cNvSpPr txBox="1"/>
          <p:nvPr/>
        </p:nvSpPr>
        <p:spPr>
          <a:xfrm>
            <a:off x="827584" y="5301208"/>
            <a:ext cx="4248472" cy="830997"/>
          </a:xfrm>
          <a:prstGeom prst="rect">
            <a:avLst/>
          </a:prstGeom>
          <a:noFill/>
        </p:spPr>
        <p:txBody>
          <a:bodyPr wrap="square" rtlCol="0">
            <a:spAutoFit/>
          </a:bodyPr>
          <a:lstStyle/>
          <a:p>
            <a:pPr algn="ctr"/>
            <a:r>
              <a:rPr lang="en-GB" sz="2400" dirty="0" smtClean="0"/>
              <a:t>Nithsdale Health &amp; Social Care Locality Management Team</a:t>
            </a:r>
            <a:endParaRPr lang="en-GB"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2017 iMatter Action Plan Success! </a:t>
            </a:r>
            <a:endParaRPr lang="en-GB" dirty="0"/>
          </a:p>
        </p:txBody>
      </p:sp>
      <p:sp>
        <p:nvSpPr>
          <p:cNvPr id="3" name="Content Placeholder 2"/>
          <p:cNvSpPr>
            <a:spLocks noGrp="1"/>
          </p:cNvSpPr>
          <p:nvPr>
            <p:ph idx="1"/>
          </p:nvPr>
        </p:nvSpPr>
        <p:spPr>
          <a:xfrm>
            <a:off x="395536" y="1412776"/>
            <a:ext cx="5904656" cy="1008111"/>
          </a:xfrm>
        </p:spPr>
        <p:txBody>
          <a:bodyPr>
            <a:normAutofit lnSpcReduction="10000"/>
          </a:bodyPr>
          <a:lstStyle/>
          <a:p>
            <a:pPr>
              <a:buNone/>
            </a:pPr>
            <a:r>
              <a:rPr lang="en-GB" sz="1800" dirty="0"/>
              <a:t>In response to the results from the 2017 survey we </a:t>
            </a:r>
            <a:r>
              <a:rPr lang="en-GB" sz="1800" dirty="0" smtClean="0"/>
              <a:t>stepped</a:t>
            </a:r>
          </a:p>
          <a:p>
            <a:pPr>
              <a:buNone/>
            </a:pPr>
            <a:r>
              <a:rPr lang="en-GB" sz="1800" dirty="0" smtClean="0"/>
              <a:t>into </a:t>
            </a:r>
            <a:r>
              <a:rPr lang="en-GB" sz="1800" dirty="0"/>
              <a:t>2018 with a 4 session team development </a:t>
            </a:r>
            <a:r>
              <a:rPr lang="en-GB" sz="1800" dirty="0" smtClean="0"/>
              <a:t>programme</a:t>
            </a:r>
          </a:p>
          <a:p>
            <a:pPr>
              <a:buNone/>
            </a:pPr>
            <a:r>
              <a:rPr lang="en-GB" sz="1800" dirty="0" smtClean="0"/>
              <a:t>facilitated by Organisational Development</a:t>
            </a:r>
          </a:p>
        </p:txBody>
      </p:sp>
      <p:pic>
        <p:nvPicPr>
          <p:cNvPr id="15362" name="Picture 2" descr="C:\Users\mcravens\AppData\Local\Microsoft\Windows\Temporary Internet Files\Content.Outlook\XQK4WSRM\wordcloud (2).jpg"/>
          <p:cNvPicPr>
            <a:picLocks noChangeAspect="1" noChangeArrowheads="1"/>
          </p:cNvPicPr>
          <p:nvPr/>
        </p:nvPicPr>
        <p:blipFill>
          <a:blip r:embed="rId2" cstate="print"/>
          <a:srcRect/>
          <a:stretch>
            <a:fillRect/>
          </a:stretch>
        </p:blipFill>
        <p:spPr bwMode="auto">
          <a:xfrm>
            <a:off x="2267744" y="2276872"/>
            <a:ext cx="6444208" cy="4581128"/>
          </a:xfrm>
          <a:prstGeom prst="rect">
            <a:avLst/>
          </a:prstGeom>
          <a:noFill/>
        </p:spPr>
      </p:pic>
      <p:sp>
        <p:nvSpPr>
          <p:cNvPr id="5" name="Rectangle 4"/>
          <p:cNvSpPr/>
          <p:nvPr/>
        </p:nvSpPr>
        <p:spPr>
          <a:xfrm>
            <a:off x="306567" y="3079418"/>
            <a:ext cx="2987824" cy="1200329"/>
          </a:xfrm>
          <a:prstGeom prst="rect">
            <a:avLst/>
          </a:prstGeom>
        </p:spPr>
        <p:txBody>
          <a:bodyPr wrap="square">
            <a:spAutoFit/>
          </a:bodyPr>
          <a:lstStyle/>
          <a:p>
            <a:r>
              <a:rPr lang="en-GB" dirty="0"/>
              <a:t>This began with a celebration of our achievements in 2017 and creating a  word cloud to describe our team. </a:t>
            </a:r>
          </a:p>
        </p:txBody>
      </p:sp>
      <p:sp>
        <p:nvSpPr>
          <p:cNvPr id="6" name="TextBox 5"/>
          <p:cNvSpPr txBox="1"/>
          <p:nvPr/>
        </p:nvSpPr>
        <p:spPr>
          <a:xfrm>
            <a:off x="6732240" y="1412776"/>
            <a:ext cx="1440160" cy="646331"/>
          </a:xfrm>
          <a:prstGeom prst="rect">
            <a:avLst/>
          </a:prstGeom>
          <a:noFill/>
        </p:spPr>
        <p:txBody>
          <a:bodyPr wrap="square" rtlCol="0">
            <a:spAutoFit/>
          </a:bodyPr>
          <a:lstStyle/>
          <a:p>
            <a:r>
              <a:rPr lang="en-GB" dirty="0" smtClean="0"/>
              <a:t>88% Completion</a:t>
            </a:r>
            <a:endParaRPr lang="en-GB" dirty="0"/>
          </a:p>
        </p:txBody>
      </p:sp>
      <p:sp>
        <p:nvSpPr>
          <p:cNvPr id="7" name="TextBox 6"/>
          <p:cNvSpPr txBox="1"/>
          <p:nvPr/>
        </p:nvSpPr>
        <p:spPr>
          <a:xfrm>
            <a:off x="7740352" y="2132856"/>
            <a:ext cx="864096" cy="369332"/>
          </a:xfrm>
          <a:prstGeom prst="rect">
            <a:avLst/>
          </a:prstGeom>
          <a:noFill/>
        </p:spPr>
        <p:txBody>
          <a:bodyPr wrap="square" rtlCol="0">
            <a:spAutoFit/>
          </a:bodyPr>
          <a:lstStyle/>
          <a:p>
            <a:r>
              <a:rPr lang="en-GB" dirty="0" smtClean="0"/>
              <a:t>83 EEI</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2017 Actions...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In turn this led to a number of other actions including</a:t>
            </a:r>
          </a:p>
          <a:p>
            <a:pPr lvl="1"/>
            <a:r>
              <a:rPr lang="en-GB" dirty="0" smtClean="0"/>
              <a:t> a survey of Nithsdale staff around their views of integration and partnership / team working and taking the opportunity to ask team members about what matters to them as a member of the team. </a:t>
            </a:r>
          </a:p>
          <a:p>
            <a:pPr lvl="1"/>
            <a:r>
              <a:rPr lang="en-GB" dirty="0" smtClean="0"/>
              <a:t>A Multidisciplinary Team workforce forum was formed to ensure we heard everyone’s voice. </a:t>
            </a:r>
          </a:p>
          <a:p>
            <a:pPr lvl="1"/>
            <a:r>
              <a:rPr lang="en-GB" dirty="0" smtClean="0"/>
              <a:t>We embarked on staff engagement sessions for the wider Nithsdale team in June and September 2018 with approximately 80 staff members attending each session. Feedback has been really positive and further sessions are being planned.  </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See it, think it, say it! </a:t>
            </a:r>
            <a:endParaRPr lang="en-GB" dirty="0"/>
          </a:p>
        </p:txBody>
      </p:sp>
      <p:sp>
        <p:nvSpPr>
          <p:cNvPr id="3" name="Content Placeholder 2"/>
          <p:cNvSpPr>
            <a:spLocks noGrp="1"/>
          </p:cNvSpPr>
          <p:nvPr>
            <p:ph idx="1"/>
          </p:nvPr>
        </p:nvSpPr>
        <p:spPr/>
        <p:txBody>
          <a:bodyPr>
            <a:normAutofit fontScale="92500" lnSpcReduction="10000"/>
          </a:bodyPr>
          <a:lstStyle/>
          <a:p>
            <a:r>
              <a:rPr lang="en-GB" dirty="0"/>
              <a:t>A</a:t>
            </a:r>
            <a:r>
              <a:rPr lang="en-GB" dirty="0" smtClean="0"/>
              <a:t>t the Nithsdale </a:t>
            </a:r>
            <a:r>
              <a:rPr lang="en-GB" dirty="0"/>
              <a:t>staff engagement event in September 2018 </a:t>
            </a:r>
            <a:r>
              <a:rPr lang="en-GB" dirty="0" smtClean="0"/>
              <a:t>we invited </a:t>
            </a:r>
            <a:r>
              <a:rPr lang="en-GB" dirty="0"/>
              <a:t>feedback, using an appreciative inquiry approach, from the larger Nithsdale workforce on 4 topics which had been discussed at management team:</a:t>
            </a:r>
          </a:p>
          <a:p>
            <a:pPr lvl="1">
              <a:buFont typeface="Wingdings" pitchFamily="2" charset="2"/>
              <a:buChar char="§"/>
            </a:pPr>
            <a:r>
              <a:rPr lang="en-GB" dirty="0"/>
              <a:t>How can we support each other’s health and wellbeing at work?  </a:t>
            </a:r>
          </a:p>
          <a:p>
            <a:pPr lvl="1">
              <a:buFont typeface="Wingdings" pitchFamily="2" charset="2"/>
              <a:buChar char="§"/>
            </a:pPr>
            <a:r>
              <a:rPr lang="en-GB" dirty="0"/>
              <a:t>What do you need to feel even more empowered?</a:t>
            </a:r>
          </a:p>
          <a:p>
            <a:pPr lvl="1">
              <a:buFont typeface="Wingdings" pitchFamily="2" charset="2"/>
              <a:buChar char="§"/>
            </a:pPr>
            <a:r>
              <a:rPr lang="en-GB" dirty="0"/>
              <a:t>How can we develop our creativity?</a:t>
            </a:r>
          </a:p>
          <a:p>
            <a:pPr lvl="1">
              <a:buFont typeface="Wingdings" pitchFamily="2" charset="2"/>
              <a:buChar char="§"/>
            </a:pPr>
            <a:r>
              <a:rPr lang="en-GB" dirty="0"/>
              <a:t>What else... If you see or think it, say it?</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12776"/>
            <a:ext cx="8229600" cy="4176464"/>
          </a:xfrm>
        </p:spPr>
        <p:txBody>
          <a:bodyPr>
            <a:noAutofit/>
          </a:bodyPr>
          <a:lstStyle/>
          <a:p>
            <a:r>
              <a:rPr lang="en-GB" sz="2400" dirty="0"/>
              <a:t>Response to the 2018 survey </a:t>
            </a:r>
            <a:r>
              <a:rPr lang="en-GB" sz="2400" dirty="0" smtClean="0"/>
              <a:t>was </a:t>
            </a:r>
            <a:r>
              <a:rPr lang="en-GB" sz="2400" dirty="0"/>
              <a:t>89% with an employee engagement score of </a:t>
            </a:r>
            <a:r>
              <a:rPr lang="en-GB" sz="2400" dirty="0" smtClean="0"/>
              <a:t>85. </a:t>
            </a:r>
            <a:r>
              <a:rPr lang="en-GB" sz="2400" dirty="0"/>
              <a:t>This was a slight increase on the 2017 results which was really encouraging</a:t>
            </a:r>
            <a:r>
              <a:rPr lang="en-GB" sz="2400" dirty="0" smtClean="0"/>
              <a:t>.</a:t>
            </a:r>
            <a:endParaRPr lang="en-GB" sz="2400" dirty="0"/>
          </a:p>
          <a:p>
            <a:r>
              <a:rPr lang="en-GB" sz="2400" dirty="0"/>
              <a:t>The results suggested that as a team we create an environment which people feel is a </a:t>
            </a:r>
            <a:r>
              <a:rPr lang="en-GB" sz="2400" dirty="0">
                <a:solidFill>
                  <a:srgbClr val="00B0F0"/>
                </a:solidFill>
              </a:rPr>
              <a:t>good place to work</a:t>
            </a:r>
            <a:r>
              <a:rPr lang="en-GB" sz="2400" dirty="0"/>
              <a:t>, where their </a:t>
            </a:r>
            <a:r>
              <a:rPr lang="en-GB" sz="2400" dirty="0">
                <a:solidFill>
                  <a:srgbClr val="00B0F0"/>
                </a:solidFill>
              </a:rPr>
              <a:t>health and well being is considered</a:t>
            </a:r>
            <a:r>
              <a:rPr lang="en-GB" sz="2400" dirty="0"/>
              <a:t> and our </a:t>
            </a:r>
            <a:r>
              <a:rPr lang="en-GB" sz="2400" dirty="0">
                <a:solidFill>
                  <a:srgbClr val="00B0F0"/>
                </a:solidFill>
              </a:rPr>
              <a:t>management and support team are approachable and supportive towards each other</a:t>
            </a:r>
            <a:r>
              <a:rPr lang="en-GB" sz="2400" dirty="0" smtClean="0">
                <a:solidFill>
                  <a:srgbClr val="00B0F0"/>
                </a:solidFill>
              </a:rPr>
              <a:t>.</a:t>
            </a:r>
            <a:endParaRPr lang="en-GB" sz="2400" dirty="0" smtClean="0"/>
          </a:p>
          <a:p>
            <a:r>
              <a:rPr lang="en-GB" sz="2400" dirty="0" smtClean="0"/>
              <a:t>When completing our action plan we </a:t>
            </a:r>
            <a:r>
              <a:rPr lang="en-GB" sz="2400" dirty="0"/>
              <a:t>agreed that it was important to link the iMatter results into initiatives around Healthy Working Lives. </a:t>
            </a:r>
          </a:p>
        </p:txBody>
      </p:sp>
      <p:pic>
        <p:nvPicPr>
          <p:cNvPr id="4103" name="Picture 7" descr="Image result for healthy working lives">
            <a:hlinkClick r:id="rId2"/>
          </p:cNvPr>
          <p:cNvPicPr>
            <a:picLocks noChangeAspect="1" noChangeArrowheads="1"/>
          </p:cNvPicPr>
          <p:nvPr/>
        </p:nvPicPr>
        <p:blipFill>
          <a:blip r:embed="rId3" cstate="print"/>
          <a:srcRect/>
          <a:stretch>
            <a:fillRect/>
          </a:stretch>
        </p:blipFill>
        <p:spPr bwMode="auto">
          <a:xfrm>
            <a:off x="6300192" y="5661248"/>
            <a:ext cx="2406548" cy="864096"/>
          </a:xfrm>
          <a:prstGeom prst="rect">
            <a:avLst/>
          </a:prstGeom>
          <a:noFill/>
        </p:spPr>
      </p:pic>
      <p:sp>
        <p:nvSpPr>
          <p:cNvPr id="9" name="TextBox 8"/>
          <p:cNvSpPr txBox="1"/>
          <p:nvPr/>
        </p:nvSpPr>
        <p:spPr>
          <a:xfrm>
            <a:off x="1043608" y="548680"/>
            <a:ext cx="6840760" cy="646331"/>
          </a:xfrm>
          <a:prstGeom prst="rect">
            <a:avLst/>
          </a:prstGeom>
          <a:noFill/>
        </p:spPr>
        <p:txBody>
          <a:bodyPr wrap="square" rtlCol="0">
            <a:spAutoFit/>
          </a:bodyPr>
          <a:lstStyle/>
          <a:p>
            <a:pPr algn="ctr"/>
            <a:r>
              <a:rPr lang="en-GB" sz="3600" dirty="0" smtClean="0"/>
              <a:t>Continuing into 2018!</a:t>
            </a:r>
            <a:endParaRPr lang="en-GB"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Being the best that we can be!</a:t>
            </a:r>
            <a:endParaRPr lang="en-GB" dirty="0"/>
          </a:p>
        </p:txBody>
      </p:sp>
      <p:sp>
        <p:nvSpPr>
          <p:cNvPr id="3" name="Content Placeholder 2"/>
          <p:cNvSpPr>
            <a:spLocks noGrp="1"/>
          </p:cNvSpPr>
          <p:nvPr>
            <p:ph idx="1"/>
          </p:nvPr>
        </p:nvSpPr>
        <p:spPr/>
        <p:txBody>
          <a:bodyPr>
            <a:normAutofit fontScale="92500" lnSpcReduction="20000"/>
          </a:bodyPr>
          <a:lstStyle/>
          <a:p>
            <a:pPr>
              <a:buNone/>
            </a:pPr>
            <a:r>
              <a:rPr lang="en-GB" dirty="0" smtClean="0"/>
              <a:t>    iMatter </a:t>
            </a:r>
            <a:r>
              <a:rPr lang="en-GB" dirty="0"/>
              <a:t>results 2018 reminded all of </a:t>
            </a:r>
            <a:r>
              <a:rPr lang="en-GB" dirty="0" smtClean="0"/>
              <a:t>Nithsdale management </a:t>
            </a:r>
            <a:r>
              <a:rPr lang="en-GB" dirty="0"/>
              <a:t>and support team that </a:t>
            </a:r>
            <a:r>
              <a:rPr lang="en-GB" dirty="0">
                <a:solidFill>
                  <a:srgbClr val="00B0F0"/>
                </a:solidFill>
              </a:rPr>
              <a:t>we need celebrate that our team offers a really positive place to work. </a:t>
            </a:r>
            <a:r>
              <a:rPr lang="en-GB" dirty="0"/>
              <a:t>However, not being complacent the actions we have identified build upon the 2017 results as we also recognise that </a:t>
            </a:r>
            <a:r>
              <a:rPr lang="en-GB" dirty="0">
                <a:solidFill>
                  <a:srgbClr val="00B0F0"/>
                </a:solidFill>
              </a:rPr>
              <a:t>we need to be the best we can be</a:t>
            </a:r>
            <a:r>
              <a:rPr lang="en-GB" dirty="0"/>
              <a:t>, both in terms of performance and staff support at department and locality level.  The challenge is to do this in a way that is both effective and engaging of the wider Nithsdale team and to build this in a sustainable way across the locality.  </a:t>
            </a:r>
            <a:endParaRPr lang="en-GB" dirty="0" smtClean="0"/>
          </a:p>
          <a:p>
            <a:pPr>
              <a:buNone/>
            </a:pPr>
            <a:endParaRPr lang="en-GB" dirty="0" smtClean="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8840"/>
            <a:ext cx="8229600" cy="4137323"/>
          </a:xfrm>
        </p:spPr>
        <p:txBody>
          <a:bodyPr/>
          <a:lstStyle/>
          <a:p>
            <a:pPr algn="ctr">
              <a:buNone/>
            </a:pPr>
            <a:r>
              <a:rPr lang="en-GB" b="1" i="1" dirty="0" smtClean="0">
                <a:solidFill>
                  <a:srgbClr val="00B0F0"/>
                </a:solidFill>
              </a:rPr>
              <a:t>We are on a staff support journey in Nithsdale and iMatter reports are a welcome addition in sense checking the actions we require to undertake across the wider locality in supporting our staff</a:t>
            </a:r>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504</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2017 iMatter Action Plan Success! </vt:lpstr>
      <vt:lpstr>2017 Actions...</vt:lpstr>
      <vt:lpstr>See it, think it, say it! </vt:lpstr>
      <vt:lpstr>Slide 5</vt:lpstr>
      <vt:lpstr>Being the best that we can be!</vt:lpstr>
      <vt:lpstr>Slide 7</vt:lpstr>
    </vt:vector>
  </TitlesOfParts>
  <Company>NHS Dumfries And Galloway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mcravens</dc:creator>
  <cp:lastModifiedBy>mcravens</cp:lastModifiedBy>
  <cp:revision>8</cp:revision>
  <dcterms:created xsi:type="dcterms:W3CDTF">2018-11-05T10:44:38Z</dcterms:created>
  <dcterms:modified xsi:type="dcterms:W3CDTF">2018-11-06T10:50:56Z</dcterms:modified>
</cp:coreProperties>
</file>