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8D07D15-BE86-4489-A6F2-8F65CC6DB400}" type="datetimeFigureOut">
              <a:rPr lang="en-GB" smtClean="0"/>
              <a:pPr/>
              <a:t>16/10/2017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8EF63EC-0936-4EE1-9002-F2E61C96030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hyperlink" Target="https://www.google.co.uk/imgres?imgurl=http%3A%2F%2Fthelightcommunity.com%2Fwp-content%2Fuploads%2F2014%2F09%2Fnext-steps-2.png&amp;imgrefurl=http%3A%2F%2Fthelightcommunity.com%2Fnext-steps%2F&amp;docid=aIxRFthrpnBGgM&amp;tbnid=szovrVEj62gn3M%3A&amp;vet=1&amp;w=493&amp;h=410&amp;hl=en&amp;safe=active&amp;bih=426&amp;biw=881&amp;ved=0ahUKEwjV3rCEj_XWAhVDAcAKHcm2BIoQMwiJAigEMAQ&amp;iact=c&amp;ictx=1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12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5.jpeg"/><Relationship Id="rId11" Type="http://schemas.openxmlformats.org/officeDocument/2006/relationships/hyperlink" Target="https://www.google.co.uk/imgres?imgurl=https%3A%2F%2Fwww.6sigma.us%2Fwp-content%2Fuploads%2F2017%2F04%2Fquick-win.jpg&amp;imgrefurl=https%3A%2F%2Fwww.6sigma.us%2Fsix-sigma-articles%2Ffive-kinds-six-sigma-projects-quick-win%2F&amp;docid=jjDo6RyXeuQBqM&amp;tbnid=H3XEmAPYqhpzLM%3A&amp;vet=1&amp;w=300&amp;h=300&amp;hl=en&amp;safe=active&amp;bih=426&amp;biw=881&amp;ved=0ahUKEwjZoYqHjPXWAhVjF8AKHTqOC8EQxiAIFigB&amp;iact=c&amp;ictx=1" TargetMode="External"/><Relationship Id="rId5" Type="http://schemas.openxmlformats.org/officeDocument/2006/relationships/image" Target="../media/image4.png"/><Relationship Id="rId15" Type="http://schemas.openxmlformats.org/officeDocument/2006/relationships/image" Target="../media/image11.jpeg"/><Relationship Id="rId10" Type="http://schemas.openxmlformats.org/officeDocument/2006/relationships/image" Target="../media/image9.png"/><Relationship Id="rId4" Type="http://schemas.openxmlformats.org/officeDocument/2006/relationships/hyperlink" Target="https://www.google.co.uk/imgres?imgurl=http%3A%2F%2Fwww.nacn.sg%2Fwp-content%2Fuploads%2F2014%2F09%2Fnacn_personal_counsell.jpg&amp;imgrefurl=http%3A%2F%2Fwww.nacn.sg%2Fpositive-psychology-leadership-training-workshop%2F&amp;docid=l-4ZUMQ85d6uXM&amp;tbnid=6ho-WMoirICz4M%3A&amp;vet=1&amp;w=400&amp;h=400&amp;hl=en&amp;safe=active&amp;bih=426&amp;biw=881&amp;ved=0ahUKEwiJpr3Ii_XWAhXKCcAKHSNwDy4QMwgsKAcwBw&amp;iact=c&amp;ictx=1" TargetMode="External"/><Relationship Id="rId9" Type="http://schemas.openxmlformats.org/officeDocument/2006/relationships/image" Target="../media/image8.emf"/><Relationship Id="rId14" Type="http://schemas.openxmlformats.org/officeDocument/2006/relationships/hyperlink" Target="https://www.google.co.uk/imgres?imgurl=http%3A%2F%2Fwww.brandlauncher.com%2Fsites%2Fdefault%2Ffiles%2Flibrary%2Fresources304%2Fimages%2Fe-letterimages%2Fwhatsthenextsteppostitnote.jpg&amp;imgrefurl=http%3A%2F%2Fwww.brandlauncher.com%2Fbusiness-gps%2Farticle%2F4-words-really-can-make-dramatic-difference&amp;docid=HT3nuZITbqQHMM&amp;tbnid=Wdz3-C4xiVUIQM%3A&amp;vet=1&amp;w=304&amp;h=377&amp;hl=en&amp;safe=active&amp;bih=426&amp;biw=881&amp;ved=0ahUKEwiCrd2Hj_XWAhWEI8AKHaTLBO8QxiAIGSgE&amp;iact=c&amp;ictx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70000"/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Related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184998">
            <a:off x="3339019" y="3088346"/>
            <a:ext cx="1080120" cy="1261166"/>
          </a:xfrm>
          <a:prstGeom prst="rect">
            <a:avLst/>
          </a:prstGeom>
          <a:noFill/>
        </p:spPr>
      </p:pic>
      <p:pic>
        <p:nvPicPr>
          <p:cNvPr id="2" name="Picture 2" descr="C:\Users\Julie.Nicol\AppData\Local\Microsoft\Windows\Temporary Internet Files\Content.Outlook\XNL09934\IMG_0027.jpg"/>
          <p:cNvPicPr>
            <a:picLocks noChangeAspect="1" noChangeArrowheads="1"/>
          </p:cNvPicPr>
          <p:nvPr/>
        </p:nvPicPr>
        <p:blipFill>
          <a:blip r:embed="rId6" cstate="print"/>
          <a:srcRect t="16855"/>
          <a:stretch>
            <a:fillRect/>
          </a:stretch>
        </p:blipFill>
        <p:spPr bwMode="auto">
          <a:xfrm>
            <a:off x="1547664" y="764704"/>
            <a:ext cx="3417728" cy="2131248"/>
          </a:xfrm>
          <a:prstGeom prst="rect">
            <a:avLst/>
          </a:prstGeom>
          <a:noFill/>
        </p:spPr>
      </p:pic>
      <p:pic>
        <p:nvPicPr>
          <p:cNvPr id="26" name="Content Placeholder 3" descr="Macintosh HD:Users:peterdudgeon:Desktop:Screen Shot 2017-08-03 at 14.08.08.png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 rot="20045031">
            <a:off x="184382" y="2181261"/>
            <a:ext cx="1482691" cy="118490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79512" y="116632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Dental Services SDM Journey</a:t>
            </a:r>
            <a:endParaRPr lang="en-GB" sz="3200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4048" y="620688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2060"/>
                </a:solidFill>
                <a:latin typeface="Comic Sans MS" pitchFamily="66" charset="0"/>
              </a:rPr>
              <a:t>Who took part...</a:t>
            </a:r>
            <a:endParaRPr lang="en-GB" sz="20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048" y="1052736"/>
            <a:ext cx="388843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</a:t>
            </a:r>
            <a:r>
              <a:rPr lang="en-GB" sz="1600" b="1" dirty="0" smtClean="0">
                <a:latin typeface="Comic Sans MS" pitchFamily="66" charset="0"/>
              </a:rPr>
              <a:t>Dental staff from across all 4 sites includin</a:t>
            </a:r>
            <a:r>
              <a:rPr lang="en-GB" sz="1600" b="1" dirty="0" smtClean="0">
                <a:latin typeface="Comic Sans MS" pitchFamily="66" charset="0"/>
              </a:rPr>
              <a:t>g the Clinical Director and Head of Primary Care</a:t>
            </a:r>
            <a:endParaRPr lang="en-GB" sz="1600" b="1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1600" b="1" dirty="0" smtClean="0">
                <a:latin typeface="Comic Sans MS" pitchFamily="66" charset="0"/>
              </a:rPr>
              <a:t> </a:t>
            </a:r>
            <a:r>
              <a:rPr lang="en-GB" sz="1600" b="1" dirty="0" smtClean="0">
                <a:latin typeface="Comic Sans MS" pitchFamily="66" charset="0"/>
              </a:rPr>
              <a:t>Head of OD facilitated development session</a:t>
            </a:r>
            <a:endParaRPr lang="en-GB" sz="1600" b="1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1600" b="1" dirty="0" smtClean="0">
                <a:latin typeface="Comic Sans MS" pitchFamily="66" charset="0"/>
              </a:rPr>
              <a:t> </a:t>
            </a:r>
            <a:r>
              <a:rPr lang="en-GB" sz="1600" b="1" dirty="0" smtClean="0">
                <a:latin typeface="Comic Sans MS" pitchFamily="66" charset="0"/>
              </a:rPr>
              <a:t>Collective feedback from </a:t>
            </a:r>
            <a:r>
              <a:rPr lang="en-GB" sz="1600" b="1" dirty="0" err="1" smtClean="0">
                <a:latin typeface="Comic Sans MS" pitchFamily="66" charset="0"/>
              </a:rPr>
              <a:t>iMatter</a:t>
            </a:r>
            <a:r>
              <a:rPr lang="en-GB" sz="1600" b="1" dirty="0" smtClean="0">
                <a:latin typeface="Comic Sans MS" pitchFamily="66" charset="0"/>
              </a:rPr>
              <a:t> used to develop </a:t>
            </a:r>
            <a:r>
              <a:rPr lang="en-GB" sz="1600" b="1" dirty="0" smtClean="0">
                <a:latin typeface="Comic Sans MS" pitchFamily="66" charset="0"/>
              </a:rPr>
              <a:t>a bigger improvement </a:t>
            </a:r>
            <a:r>
              <a:rPr lang="en-GB" sz="1600" b="1" dirty="0" smtClean="0">
                <a:latin typeface="Comic Sans MS" pitchFamily="66" charset="0"/>
              </a:rPr>
              <a:t>plan</a:t>
            </a:r>
            <a:endParaRPr lang="en-GB" sz="1600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0" y="3789040"/>
            <a:ext cx="288032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Comic Sans MS" pitchFamily="66" charset="0"/>
              </a:rPr>
              <a:t>77% response rate </a:t>
            </a:r>
            <a:endParaRPr lang="en-GB" sz="2000" b="1" dirty="0" smtClean="0">
              <a:latin typeface="Comic Sans MS" pitchFamily="66" charset="0"/>
            </a:endParaRPr>
          </a:p>
          <a:p>
            <a:pPr algn="ctr"/>
            <a:r>
              <a:rPr lang="en-GB" sz="2000" b="1" dirty="0" smtClean="0">
                <a:latin typeface="Comic Sans MS" pitchFamily="66" charset="0"/>
              </a:rPr>
              <a:t>78% EEI </a:t>
            </a:r>
            <a:endParaRPr lang="en-GB" sz="2000" b="1" dirty="0" smtClean="0">
              <a:latin typeface="Comic Sans MS" pitchFamily="66" charset="0"/>
            </a:endParaRPr>
          </a:p>
          <a:p>
            <a:pPr algn="ctr"/>
            <a:r>
              <a:rPr lang="en-GB" dirty="0" smtClean="0">
                <a:latin typeface="Comic Sans MS" pitchFamily="66" charset="0"/>
              </a:rPr>
              <a:t>Standard of patient care is good, the recent management re-organisation is seeing improvements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20857452">
            <a:off x="7760210" y="3966633"/>
            <a:ext cx="1697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2060"/>
                </a:solidFill>
                <a:latin typeface="Bernard MT Condensed" pitchFamily="18" charset="0"/>
              </a:rPr>
              <a:t>with iMatter</a:t>
            </a:r>
            <a:endParaRPr lang="en-GB" b="1" dirty="0">
              <a:solidFill>
                <a:srgbClr val="002060"/>
              </a:solidFill>
              <a:latin typeface="Bernard MT Condensed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32240" y="4797152"/>
            <a:ext cx="24117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1600" dirty="0" smtClean="0">
                <a:latin typeface="Comic Sans MS" pitchFamily="66" charset="0"/>
              </a:rPr>
              <a:t>Improve response rate for 2018</a:t>
            </a:r>
          </a:p>
          <a:p>
            <a:pPr lvl="0"/>
            <a:endParaRPr lang="en-GB" sz="1600" dirty="0" smtClean="0">
              <a:latin typeface="Comic Sans MS" pitchFamily="66" charset="0"/>
            </a:endParaRPr>
          </a:p>
          <a:p>
            <a:pPr lvl="0"/>
            <a:r>
              <a:rPr lang="en-GB" sz="1600" dirty="0" smtClean="0">
                <a:latin typeface="Comic Sans MS" pitchFamily="66" charset="0"/>
              </a:rPr>
              <a:t>Develop Dental Services SDM</a:t>
            </a:r>
          </a:p>
          <a:p>
            <a:pPr lvl="0"/>
            <a:endParaRPr lang="en-GB" sz="1600" dirty="0" smtClean="0">
              <a:latin typeface="Comic Sans MS" pitchFamily="66" charset="0"/>
            </a:endParaRPr>
          </a:p>
          <a:p>
            <a:pPr lvl="0"/>
            <a:r>
              <a:rPr lang="en-GB" sz="1600" dirty="0" smtClean="0">
                <a:latin typeface="Comic Sans MS" pitchFamily="66" charset="0"/>
              </a:rPr>
              <a:t>Develop Dental Services Newsletter</a:t>
            </a:r>
            <a:endParaRPr lang="en-GB" sz="1600" dirty="0" smtClean="0">
              <a:latin typeface="Comic Sans MS" pitchFamily="66" charset="0"/>
            </a:endParaRPr>
          </a:p>
          <a:p>
            <a:pPr lvl="0"/>
            <a:endParaRPr lang="en-GB" sz="1600" dirty="0" smtClean="0">
              <a:latin typeface="Comic Sans MS" pitchFamily="66" charset="0"/>
            </a:endParaRPr>
          </a:p>
          <a:p>
            <a:pPr lvl="0"/>
            <a:endParaRPr lang="en-GB" sz="1600" dirty="0" smtClean="0">
              <a:latin typeface="Comic Sans MS" pitchFamily="66" charset="0"/>
            </a:endParaRPr>
          </a:p>
        </p:txBody>
      </p:sp>
      <p:pic>
        <p:nvPicPr>
          <p:cNvPr id="24" name="Picture 23" descr="C:\Users\Julie.Nicol\AppData\Local\Microsoft\Windows\Temporary Internet Files\Content.Word\IMG_1991.jpg"/>
          <p:cNvPicPr/>
          <p:nvPr/>
        </p:nvPicPr>
        <p:blipFill>
          <a:blip r:embed="rId8" cstate="print"/>
          <a:srcRect l="6127" t="12665" r="11160"/>
          <a:stretch>
            <a:fillRect/>
          </a:stretch>
        </p:blipFill>
        <p:spPr bwMode="auto">
          <a:xfrm rot="6289708">
            <a:off x="2408455" y="4678627"/>
            <a:ext cx="1944216" cy="1489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740352" y="188640"/>
            <a:ext cx="948690" cy="952500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 rot="20605471">
            <a:off x="0" y="692696"/>
            <a:ext cx="15476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mic Sans MS" pitchFamily="66" charset="0"/>
              </a:rPr>
              <a:t>Strategy Deployment Matrix – Strategy on a page</a:t>
            </a:r>
            <a:endParaRPr lang="en-GB" b="1" dirty="0">
              <a:latin typeface="Comic Sans MS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20044730">
            <a:off x="294905" y="5888564"/>
            <a:ext cx="763775" cy="873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Down Arrow 28"/>
          <p:cNvSpPr/>
          <p:nvPr/>
        </p:nvSpPr>
        <p:spPr>
          <a:xfrm>
            <a:off x="2627784" y="3789040"/>
            <a:ext cx="288032" cy="33033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Down Arrow 29"/>
          <p:cNvSpPr/>
          <p:nvPr/>
        </p:nvSpPr>
        <p:spPr>
          <a:xfrm flipV="1">
            <a:off x="2051720" y="4149080"/>
            <a:ext cx="279648" cy="30935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3707904" y="3573016"/>
            <a:ext cx="30598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endParaRPr lang="en-GB" sz="1600" dirty="0" smtClean="0">
              <a:latin typeface="Comic Sans MS" pitchFamily="66" charset="0"/>
            </a:endParaRPr>
          </a:p>
          <a:p>
            <a:pPr lvl="0" algn="r"/>
            <a:r>
              <a:rPr lang="en-GB" sz="1600" dirty="0" smtClean="0">
                <a:latin typeface="Comic Sans MS" pitchFamily="66" charset="0"/>
              </a:rPr>
              <a:t>Improved team behaviours</a:t>
            </a:r>
          </a:p>
          <a:p>
            <a:pPr lvl="0" algn="r"/>
            <a:endParaRPr lang="en-GB" sz="1600" dirty="0" smtClean="0">
              <a:latin typeface="Comic Sans MS" pitchFamily="66" charset="0"/>
            </a:endParaRPr>
          </a:p>
          <a:p>
            <a:pPr lvl="0" algn="r"/>
            <a:r>
              <a:rPr lang="en-GB" sz="1600" dirty="0" smtClean="0">
                <a:latin typeface="Comic Sans MS" pitchFamily="66" charset="0"/>
              </a:rPr>
              <a:t>Better planning and priority setting by establishing departmental goals </a:t>
            </a:r>
          </a:p>
          <a:p>
            <a:pPr lvl="0" algn="r"/>
            <a:endParaRPr lang="en-GB" sz="1600" dirty="0" smtClean="0">
              <a:latin typeface="Comic Sans MS" pitchFamily="66" charset="0"/>
            </a:endParaRPr>
          </a:p>
          <a:p>
            <a:pPr lvl="0" algn="r"/>
            <a:r>
              <a:rPr lang="en-GB" sz="1600" dirty="0" smtClean="0">
                <a:latin typeface="Comic Sans MS" pitchFamily="66" charset="0"/>
              </a:rPr>
              <a:t>Communication between teams is improved and actions are communicated and monitored</a:t>
            </a:r>
          </a:p>
          <a:p>
            <a:pPr lvl="0" algn="r"/>
            <a:endParaRPr lang="en-GB" sz="1600" dirty="0" smtClean="0">
              <a:latin typeface="Comic Sans MS" pitchFamily="66" charset="0"/>
            </a:endParaRPr>
          </a:p>
          <a:p>
            <a:pPr lvl="0" algn="r"/>
            <a:endParaRPr lang="en-GB" sz="1600" dirty="0" smtClean="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39952" y="3212976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2060"/>
                </a:solidFill>
                <a:latin typeface="Bernard MT Condensed" pitchFamily="18" charset="0"/>
              </a:rPr>
              <a:t>Things would be even better if........</a:t>
            </a:r>
            <a:endParaRPr lang="en-GB" dirty="0">
              <a:solidFill>
                <a:srgbClr val="002060"/>
              </a:solidFill>
              <a:latin typeface="Bernard MT Condensed" pitchFamily="18" charset="0"/>
            </a:endParaRPr>
          </a:p>
        </p:txBody>
      </p:sp>
      <p:pic>
        <p:nvPicPr>
          <p:cNvPr id="1031" name="Picture 7" descr="Related image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619672" y="3068960"/>
            <a:ext cx="846981" cy="846981"/>
          </a:xfrm>
          <a:prstGeom prst="rect">
            <a:avLst/>
          </a:prstGeom>
          <a:noFill/>
        </p:spPr>
      </p:pic>
      <p:sp>
        <p:nvSpPr>
          <p:cNvPr id="1033" name="AutoShape 9" descr="Related image">
            <a:hlinkClick r:id="rId13"/>
          </p:cNvPr>
          <p:cNvSpPr>
            <a:spLocks noChangeAspect="1" noChangeArrowheads="1"/>
          </p:cNvSpPr>
          <p:nvPr/>
        </p:nvSpPr>
        <p:spPr bwMode="auto">
          <a:xfrm>
            <a:off x="714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5" name="AutoShape 11" descr="Related image">
            <a:hlinkClick r:id="rId13"/>
          </p:cNvPr>
          <p:cNvSpPr>
            <a:spLocks noChangeAspect="1" noChangeArrowheads="1"/>
          </p:cNvSpPr>
          <p:nvPr/>
        </p:nvSpPr>
        <p:spPr bwMode="auto">
          <a:xfrm>
            <a:off x="714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7" name="Picture 13" descr="Related image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20272" y="2924944"/>
            <a:ext cx="1924050" cy="1877194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762</TotalTime>
  <Words>118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Slide 1</vt:lpstr>
    </vt:vector>
  </TitlesOfParts>
  <Company>NHS Shetland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Sally Hall</dc:creator>
  <cp:lastModifiedBy>Julie.Nicol</cp:lastModifiedBy>
  <cp:revision>74</cp:revision>
  <dcterms:created xsi:type="dcterms:W3CDTF">2016-09-27T09:20:59Z</dcterms:created>
  <dcterms:modified xsi:type="dcterms:W3CDTF">2017-10-16T12:21:47Z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70F47C6A-CDC0-4D76-B4F3-A01890F7DE17</vt:lpwstr>
  </property>
  <property fmtid="{D5CDD505-2E9C-101B-9397-08002B2CF9AE}" pid="3" name="ArticulatePath">
    <vt:lpwstr>storyboard for op leads</vt:lpwstr>
  </property>
</Properties>
</file>