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8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F69B7F-6436-401A-A705-E5E63C9C65F2}" type="datetimeFigureOut">
              <a:rPr lang="en-GB" smtClean="0"/>
              <a:pPr/>
              <a:t>28/09/2017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0033BB-B687-4B23-8735-64CDDE2C2F41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851648" cy="1584176"/>
          </a:xfrm>
        </p:spPr>
        <p:txBody>
          <a:bodyPr>
            <a:normAutofit/>
          </a:bodyPr>
          <a:lstStyle/>
          <a:p>
            <a:r>
              <a:rPr lang="en-GB" sz="4000" dirty="0" smtClean="0"/>
              <a:t>	</a:t>
            </a:r>
            <a:r>
              <a:rPr lang="en-GB" sz="4200" dirty="0" smtClean="0"/>
              <a:t>Positive Team Culture in Community Midwifery</a:t>
            </a:r>
            <a:endParaRPr lang="en-GB" sz="4200" dirty="0"/>
          </a:p>
        </p:txBody>
      </p:sp>
      <p:pic>
        <p:nvPicPr>
          <p:cNvPr id="1026" name="Picture 2" descr="C:\Users\HUDSODI819\AppData\Local\Microsoft\Windows\Temporary Internet Files\Content.IE5\BYLNN9GV\Yellow-sign-with-start-on-i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960388" cy="12392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47664" y="1844824"/>
            <a:ext cx="727280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solidFill>
                  <a:schemeClr val="tx2"/>
                </a:solidFill>
                <a:latin typeface="+mj-lt"/>
              </a:rPr>
              <a:t>Back in 2016, teams in NHS GGC Women &amp; Children's Services began implementing iMatter.</a:t>
            </a:r>
          </a:p>
          <a:p>
            <a:pPr>
              <a:buFont typeface="Arial" pitchFamily="34" charset="0"/>
              <a:buChar char="•"/>
            </a:pPr>
            <a:endParaRPr lang="en-GB" sz="2200" b="1" dirty="0" smtClean="0">
              <a:solidFill>
                <a:schemeClr val="tx2"/>
              </a:solidFill>
              <a:latin typeface="+mj-lt"/>
            </a:endParaRPr>
          </a:p>
          <a:p>
            <a:r>
              <a:rPr lang="en-GB" sz="2200" b="1" dirty="0" smtClean="0">
                <a:solidFill>
                  <a:schemeClr val="tx2"/>
                </a:solidFill>
                <a:latin typeface="+mj-lt"/>
              </a:rPr>
              <a:t>Through a series of awareness sessions, managers knew what needed to be done and the benefits it brought</a:t>
            </a:r>
          </a:p>
          <a:p>
            <a:endParaRPr lang="en-GB" sz="2200" b="1" dirty="0" smtClean="0">
              <a:solidFill>
                <a:schemeClr val="tx2"/>
              </a:solidFill>
              <a:latin typeface="+mj-lt"/>
            </a:endParaRPr>
          </a:p>
          <a:p>
            <a:r>
              <a:rPr lang="en-GB" sz="2200" b="1" dirty="0" smtClean="0">
                <a:solidFill>
                  <a:schemeClr val="tx2"/>
                </a:solidFill>
                <a:latin typeface="+mj-lt"/>
              </a:rPr>
              <a:t>Sandra Taylor saw how this could work in her team of community midwives, and shared details of the iMatter process with them</a:t>
            </a:r>
          </a:p>
          <a:p>
            <a:endParaRPr lang="en-GB" sz="2200" b="1" dirty="0" smtClean="0">
              <a:solidFill>
                <a:schemeClr val="tx2"/>
              </a:solidFill>
              <a:latin typeface="+mj-lt"/>
            </a:endParaRPr>
          </a:p>
          <a:p>
            <a:r>
              <a:rPr lang="en-GB" sz="2200" b="1" dirty="0" smtClean="0">
                <a:solidFill>
                  <a:schemeClr val="tx2"/>
                </a:solidFill>
                <a:latin typeface="+mj-lt"/>
              </a:rPr>
              <a:t>Despite not being based in one place, and the role means they are regularly out and about – they all decided to complete electronically and as one team – giving the opportunity to come together and discuss actions</a:t>
            </a:r>
          </a:p>
          <a:p>
            <a:pPr>
              <a:buFont typeface="Arial" pitchFamily="34" charset="0"/>
              <a:buChar char="•"/>
            </a:pPr>
            <a:endParaRPr lang="en-GB" sz="2200" dirty="0" smtClean="0">
              <a:solidFill>
                <a:schemeClr val="tx2"/>
              </a:solidFill>
            </a:endParaRPr>
          </a:p>
          <a:p>
            <a:r>
              <a:rPr lang="en-GB" sz="2200" dirty="0" smtClean="0">
                <a:solidFill>
                  <a:schemeClr val="tx2"/>
                </a:solidFill>
              </a:rPr>
              <a:t> </a:t>
            </a:r>
            <a:endParaRPr lang="en-GB" sz="2200" dirty="0">
              <a:solidFill>
                <a:schemeClr val="tx2"/>
              </a:solidFill>
            </a:endParaRPr>
          </a:p>
        </p:txBody>
      </p:sp>
      <p:pic>
        <p:nvPicPr>
          <p:cNvPr id="1027" name="Picture 3" descr="C:\Users\HUDSODI819\AppData\Local\Microsoft\Windows\Temporary Internet Files\Content.IE5\L6TBGJSS\Sin_tÃ­tulo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645024"/>
            <a:ext cx="1224136" cy="1080120"/>
          </a:xfrm>
          <a:prstGeom prst="rect">
            <a:avLst/>
          </a:prstGeom>
          <a:noFill/>
        </p:spPr>
      </p:pic>
      <p:pic>
        <p:nvPicPr>
          <p:cNvPr id="1029" name="Picture 5" descr="C:\Users\HUDSODI819\AppData\Local\Microsoft\Windows\Temporary Internet Files\Content.IE5\L6TBGJSS\team2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373216"/>
            <a:ext cx="1327834" cy="86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851648" cy="1828800"/>
          </a:xfrm>
        </p:spPr>
        <p:txBody>
          <a:bodyPr>
            <a:normAutofit/>
          </a:bodyPr>
          <a:lstStyle/>
          <a:p>
            <a:r>
              <a:rPr lang="en-GB" sz="4200" dirty="0" smtClean="0"/>
              <a:t>Positive Team Culture in Community Midwifery</a:t>
            </a:r>
            <a:endParaRPr lang="en-GB" sz="42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198884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2348880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  <a:p>
            <a:endParaRPr lang="en-GB" dirty="0" smtClean="0">
              <a:latin typeface="+mj-lt"/>
            </a:endParaRPr>
          </a:p>
          <a:p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  <a:p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5576" y="2060848"/>
            <a:ext cx="46078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j-lt"/>
              </a:rPr>
              <a:t>MEET THE TEAM!</a:t>
            </a:r>
            <a:endParaRPr lang="en-GB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1026" name="Picture 2" descr="C:\Users\HUDSODI819\AppData\Local\Microsoft\Windows\Temporary Internet Files\Content.Outlook\UAQUG0WE\IMG_34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996952"/>
            <a:ext cx="5112568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851648" cy="18288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	</a:t>
            </a:r>
            <a:r>
              <a:rPr lang="en-GB" sz="4200" dirty="0" smtClean="0"/>
              <a:t>Positive Team Culture in Community Midwifery</a:t>
            </a:r>
            <a:endParaRPr lang="en-GB" sz="42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198884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2051" name="Picture 3" descr="C:\Users\HUDSODI819\AppData\Local\Microsoft\Windows\Temporary Internet Files\Content.IE5\BYLNN9GV\Diversity_Matters-hands[1].jpg"/>
          <p:cNvPicPr>
            <a:picLocks noChangeAspect="1" noChangeArrowheads="1"/>
          </p:cNvPicPr>
          <p:nvPr/>
        </p:nvPicPr>
        <p:blipFill>
          <a:blip r:embed="rId2" cstate="print">
            <a:lum bright="-30000"/>
          </a:blip>
          <a:srcRect/>
          <a:stretch>
            <a:fillRect/>
          </a:stretch>
        </p:blipFill>
        <p:spPr bwMode="auto">
          <a:xfrm>
            <a:off x="7092280" y="5157192"/>
            <a:ext cx="1734473" cy="1428772"/>
          </a:xfrm>
          <a:prstGeom prst="rect">
            <a:avLst/>
          </a:prstGeom>
          <a:noFill/>
          <a:effectLst>
            <a:outerShdw blurRad="419100" dist="50800" dir="5400000" algn="ctr" rotWithShape="0">
              <a:srgbClr val="000000"/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251520" y="2060848"/>
            <a:ext cx="8424936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b="1" i="1" u="sng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Action planning</a:t>
            </a:r>
          </a:p>
          <a:p>
            <a:endParaRPr lang="en-GB" sz="21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pPr>
              <a:buFont typeface="Arial" pitchFamily="34" charset="0"/>
              <a:buChar char="•"/>
            </a:pPr>
            <a:r>
              <a:rPr lang="en-GB" sz="21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The team met together, in one place, and brainstormed ideas</a:t>
            </a:r>
          </a:p>
          <a:p>
            <a:pPr>
              <a:buFont typeface="Arial" pitchFamily="34" charset="0"/>
              <a:buChar char="•"/>
            </a:pPr>
            <a:endParaRPr lang="en-GB" sz="8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pPr>
              <a:buFont typeface="Arial" pitchFamily="34" charset="0"/>
              <a:buChar char="•"/>
            </a:pPr>
            <a:r>
              <a:rPr lang="en-GB" sz="21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They owned the report, lead the discussion and came up with a well thought through action plan</a:t>
            </a:r>
          </a:p>
          <a:p>
            <a:pPr>
              <a:buFont typeface="Arial" pitchFamily="34" charset="0"/>
              <a:buChar char="•"/>
            </a:pPr>
            <a:endParaRPr lang="en-GB" sz="8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pPr>
              <a:buFont typeface="Arial" pitchFamily="34" charset="0"/>
              <a:buChar char="•"/>
            </a:pPr>
            <a:r>
              <a:rPr lang="en-GB" sz="21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Knowing each others strengths, skills and experience helped identify the best people to take on the actions.</a:t>
            </a:r>
          </a:p>
          <a:p>
            <a:pPr>
              <a:buFont typeface="Arial" pitchFamily="34" charset="0"/>
              <a:buChar char="•"/>
            </a:pPr>
            <a:endParaRPr lang="en-GB" sz="8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pPr>
              <a:buFont typeface="Arial" pitchFamily="34" charset="0"/>
              <a:buChar char="•"/>
            </a:pPr>
            <a:r>
              <a:rPr lang="en-GB" sz="21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Engaging the team in this way, was a key factor in achieving an even higher response rate in the anniversary run!</a:t>
            </a:r>
          </a:p>
          <a:p>
            <a:endParaRPr lang="en-GB" sz="1600" b="1" dirty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endParaRPr lang="en-GB" sz="1600" b="1" dirty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</p:txBody>
      </p:sp>
      <p:pic>
        <p:nvPicPr>
          <p:cNvPr id="2052" name="Picture 4" descr="C:\Users\HUDSODI819\AppData\Local\Microsoft\Windows\Temporary Internet Files\Content.IE5\BYLNN9GV\bulb_o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1844824"/>
            <a:ext cx="955186" cy="1008112"/>
          </a:xfrm>
          <a:prstGeom prst="rect">
            <a:avLst/>
          </a:prstGeom>
          <a:noFill/>
        </p:spPr>
      </p:pic>
      <p:sp>
        <p:nvSpPr>
          <p:cNvPr id="10" name="6-Point Star 9"/>
          <p:cNvSpPr/>
          <p:nvPr/>
        </p:nvSpPr>
        <p:spPr>
          <a:xfrm>
            <a:off x="395536" y="188640"/>
            <a:ext cx="2088232" cy="1872208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u="sng" dirty="0" smtClean="0">
                <a:solidFill>
                  <a:schemeClr val="bg2"/>
                </a:solidFill>
                <a:latin typeface="Leelawadee" pitchFamily="34" charset="-34"/>
                <a:cs typeface="Leelawadee" pitchFamily="34" charset="-34"/>
              </a:rPr>
              <a:t>Response:</a:t>
            </a:r>
          </a:p>
          <a:p>
            <a:pPr algn="ctr"/>
            <a:r>
              <a:rPr lang="en-GB" b="1" dirty="0" smtClean="0">
                <a:solidFill>
                  <a:schemeClr val="bg2"/>
                </a:solidFill>
                <a:latin typeface="Leelawadee" pitchFamily="34" charset="-34"/>
                <a:cs typeface="Leelawadee" pitchFamily="34" charset="-34"/>
              </a:rPr>
              <a:t>2016: 73%</a:t>
            </a:r>
          </a:p>
          <a:p>
            <a:pPr algn="ctr"/>
            <a:r>
              <a:rPr lang="en-GB" b="1" dirty="0" smtClean="0">
                <a:solidFill>
                  <a:schemeClr val="bg2"/>
                </a:solidFill>
                <a:latin typeface="Leelawadee" pitchFamily="34" charset="-34"/>
                <a:cs typeface="Leelawadee" pitchFamily="34" charset="-34"/>
              </a:rPr>
              <a:t>2017: 91%</a:t>
            </a:r>
            <a:endParaRPr lang="en-GB" b="1" dirty="0">
              <a:solidFill>
                <a:schemeClr val="bg2"/>
              </a:solidFill>
              <a:latin typeface="Leelawadee" pitchFamily="34" charset="-34"/>
              <a:cs typeface="Leelawadee" pitchFamily="34" charset="-34"/>
            </a:endParaRPr>
          </a:p>
        </p:txBody>
      </p:sp>
      <p:pic>
        <p:nvPicPr>
          <p:cNvPr id="2050" name="Picture 2" descr="C:\Users\HUDSODI819\AppData\Local\Microsoft\Windows\Temporary Internet Files\Content.IE5\BYLNN9GV\worktogether-pieces-300x162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5517232"/>
            <a:ext cx="2160240" cy="11665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851648" cy="18288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	</a:t>
            </a:r>
            <a:r>
              <a:rPr lang="en-GB" sz="4200" dirty="0" smtClean="0"/>
              <a:t>Positive Team Culture in Community Midwifery</a:t>
            </a:r>
            <a:endParaRPr lang="en-GB" sz="42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198884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2060848"/>
            <a:ext cx="8424936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00" b="1" i="1" u="sng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Team Actions</a:t>
            </a:r>
          </a:p>
          <a:p>
            <a:endParaRPr lang="en-GB" sz="19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r>
              <a:rPr lang="en-GB" sz="19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The team identified that they needed to improve communications, so....</a:t>
            </a:r>
          </a:p>
          <a:p>
            <a:endParaRPr lang="en-GB" sz="10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r>
              <a:rPr lang="en-GB" sz="19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They </a:t>
            </a:r>
            <a:r>
              <a:rPr lang="en-GB" sz="1900" b="1" dirty="0" smtClean="0">
                <a:latin typeface="Leelawadee" pitchFamily="34" charset="-34"/>
                <a:cs typeface="Leelawadee" pitchFamily="34" charset="-34"/>
              </a:rPr>
              <a:t>now have a daily huddle and keep a written note of this for staff not on duty that day – so everyone has an opportunity to remain engaged and informed.</a:t>
            </a:r>
            <a:endParaRPr lang="en-GB" sz="19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endParaRPr lang="en-GB" sz="19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endParaRPr lang="en-GB" sz="1900" b="1" dirty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r>
              <a:rPr lang="en-GB" sz="1900" b="1" i="1" u="sng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Going beyond the team</a:t>
            </a:r>
          </a:p>
          <a:p>
            <a:endParaRPr lang="en-GB" sz="19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r>
              <a:rPr lang="en-GB" sz="19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Sandra encouraged the team to look at working groups which could use and develop their skills, </a:t>
            </a:r>
            <a:r>
              <a:rPr lang="en-GB" sz="1900" b="1" i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AND</a:t>
            </a:r>
            <a:r>
              <a:rPr lang="en-GB" sz="19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 network with other services and staff!</a:t>
            </a:r>
          </a:p>
          <a:p>
            <a:endParaRPr lang="en-GB" sz="1000" b="1" dirty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r>
              <a:rPr lang="en-GB" sz="19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Now, some of the team support student interviews at the university –</a:t>
            </a:r>
          </a:p>
          <a:p>
            <a:r>
              <a:rPr lang="en-GB" sz="19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promoting their positive team culture and values right from the outset!</a:t>
            </a:r>
          </a:p>
          <a:p>
            <a:endParaRPr lang="en-GB" sz="1900" b="1" dirty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</p:txBody>
      </p:sp>
      <p:pic>
        <p:nvPicPr>
          <p:cNvPr id="2052" name="Picture 4" descr="C:\Users\HUDSODI819\AppData\Local\Microsoft\Windows\Temporary Internet Files\Content.IE5\BYLNN9GV\bulb_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1368152" cy="1443960"/>
          </a:xfrm>
          <a:prstGeom prst="rect">
            <a:avLst/>
          </a:prstGeom>
          <a:noFill/>
        </p:spPr>
      </p:pic>
      <p:pic>
        <p:nvPicPr>
          <p:cNvPr id="1026" name="Picture 2" descr="C:\Users\HUDSODI819\AppData\Local\Microsoft\Windows\Temporary Internet Files\Content.IE5\5UKNF3TJ\Writing_in_Journal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3789040"/>
            <a:ext cx="1428750" cy="1035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851648" cy="1584176"/>
          </a:xfrm>
        </p:spPr>
        <p:txBody>
          <a:bodyPr>
            <a:normAutofit/>
          </a:bodyPr>
          <a:lstStyle/>
          <a:p>
            <a:r>
              <a:rPr lang="en-GB" sz="4000" dirty="0" smtClean="0"/>
              <a:t>	</a:t>
            </a:r>
            <a:r>
              <a:rPr lang="en-GB" sz="4200" dirty="0" smtClean="0"/>
              <a:t>Positive Team Culture in Community Midwifery</a:t>
            </a:r>
            <a:endParaRPr lang="en-GB" sz="4200" dirty="0"/>
          </a:p>
        </p:txBody>
      </p:sp>
      <p:sp>
        <p:nvSpPr>
          <p:cNvPr id="5" name="TextBox 4"/>
          <p:cNvSpPr txBox="1"/>
          <p:nvPr/>
        </p:nvSpPr>
        <p:spPr>
          <a:xfrm>
            <a:off x="1547664" y="198884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2060848"/>
            <a:ext cx="8424936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 b="1" i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Leelawadee" pitchFamily="34" charset="-34"/>
              <a:cs typeface="Leelawadee" pitchFamily="34" charset="-34"/>
            </a:endParaRPr>
          </a:p>
          <a:p>
            <a:r>
              <a:rPr lang="en-GB" sz="22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Leelawadee" pitchFamily="34" charset="-34"/>
                <a:cs typeface="Leelawadee" pitchFamily="34" charset="-34"/>
              </a:rPr>
              <a:t>What were the drivers to success?</a:t>
            </a:r>
          </a:p>
          <a:p>
            <a:endParaRPr lang="en-GB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endParaRPr lang="en-GB" sz="10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endParaRPr lang="en-GB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r>
              <a:rPr lang="en-GB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The team already worked with the following principles and lived by them through their iMatter journey:</a:t>
            </a:r>
          </a:p>
          <a:p>
            <a:endParaRPr lang="en-GB" sz="8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Be respectful of other team members and value their ideas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Be receptive to change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Bring each other along and encourage one another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Be mindful of the strengths and skills in the team – and use them!</a:t>
            </a:r>
          </a:p>
          <a:p>
            <a:endParaRPr lang="en-GB" sz="1600" b="1" dirty="0" smtClean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endParaRPr lang="en-GB" sz="1600" b="1" dirty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pPr algn="ctr"/>
            <a:r>
              <a:rPr lang="en-GB" sz="2000" b="1" dirty="0" smtClean="0">
                <a:solidFill>
                  <a:schemeClr val="tx2"/>
                </a:solidFill>
                <a:latin typeface="Leelawadee" pitchFamily="34" charset="-34"/>
                <a:cs typeface="Leelawadee" pitchFamily="34" charset="-34"/>
              </a:rPr>
              <a:t>Positive values         Positive culture        Positive experience</a:t>
            </a:r>
            <a:endParaRPr lang="en-GB" sz="2000" b="1" dirty="0">
              <a:solidFill>
                <a:schemeClr val="tx2"/>
              </a:solidFill>
              <a:latin typeface="Leelawadee" pitchFamily="34" charset="-34"/>
              <a:cs typeface="Leelawadee" pitchFamily="34" charset="-34"/>
            </a:endParaRPr>
          </a:p>
          <a:p>
            <a:endParaRPr lang="en-GB" b="1" dirty="0" smtClean="0"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395536" y="188640"/>
            <a:ext cx="2232248" cy="1728192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solidFill>
                  <a:schemeClr val="bg2"/>
                </a:solidFill>
                <a:latin typeface="Leelawadee" pitchFamily="34" charset="-34"/>
                <a:cs typeface="Leelawadee" pitchFamily="34" charset="-34"/>
              </a:rPr>
              <a:t>Strength: </a:t>
            </a:r>
          </a:p>
          <a:p>
            <a:pPr algn="ctr"/>
            <a:endParaRPr lang="en-GB" sz="600" b="1" dirty="0" smtClean="0">
              <a:solidFill>
                <a:schemeClr val="bg2"/>
              </a:solidFill>
              <a:latin typeface="Leelawadee" pitchFamily="34" charset="-34"/>
              <a:cs typeface="Leelawadee" pitchFamily="34" charset="-34"/>
            </a:endParaRPr>
          </a:p>
          <a:p>
            <a:pPr algn="ctr"/>
            <a:r>
              <a:rPr lang="en-GB" sz="1600" b="1" dirty="0" smtClean="0">
                <a:solidFill>
                  <a:schemeClr val="bg2"/>
                </a:solidFill>
                <a:latin typeface="Leelawadee" pitchFamily="34" charset="-34"/>
                <a:cs typeface="Leelawadee" pitchFamily="34" charset="-34"/>
              </a:rPr>
              <a:t>‘We </a:t>
            </a:r>
            <a:r>
              <a:rPr lang="en-GB" sz="1600" b="1" dirty="0">
                <a:solidFill>
                  <a:schemeClr val="bg2"/>
                </a:solidFill>
                <a:latin typeface="Leelawadee" pitchFamily="34" charset="-34"/>
                <a:cs typeface="Leelawadee" pitchFamily="34" charset="-34"/>
              </a:rPr>
              <a:t>value each other and work well as a </a:t>
            </a:r>
            <a:r>
              <a:rPr lang="en-GB" sz="1600" b="1" dirty="0" smtClean="0">
                <a:solidFill>
                  <a:schemeClr val="bg2"/>
                </a:solidFill>
                <a:latin typeface="Leelawadee" pitchFamily="34" charset="-34"/>
                <a:cs typeface="Leelawadee" pitchFamily="34" charset="-34"/>
              </a:rPr>
              <a:t>team’</a:t>
            </a:r>
            <a:endParaRPr lang="en-GB" sz="1600" b="1" dirty="0">
              <a:solidFill>
                <a:schemeClr val="bg2"/>
              </a:solidFill>
              <a:latin typeface="Leelawadee" pitchFamily="34" charset="-34"/>
              <a:cs typeface="Leelawadee" pitchFamily="34" charset="-34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699792" y="6165304"/>
            <a:ext cx="360040" cy="2606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Arrow 11"/>
          <p:cNvSpPr/>
          <p:nvPr/>
        </p:nvSpPr>
        <p:spPr>
          <a:xfrm>
            <a:off x="5148064" y="6165304"/>
            <a:ext cx="360040" cy="2606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6372200" y="1916832"/>
            <a:ext cx="1872208" cy="1224136"/>
          </a:xfrm>
          <a:prstGeom prst="ellipse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b="1" dirty="0" smtClean="0">
                <a:solidFill>
                  <a:schemeClr val="bg2"/>
                </a:solidFill>
                <a:latin typeface="Leelawadee" pitchFamily="34" charset="-34"/>
                <a:cs typeface="Leelawadee" pitchFamily="34" charset="-34"/>
              </a:rPr>
              <a:t>The 4 ‘Bs’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</TotalTime>
  <Words>382</Words>
  <Application>Microsoft Office PowerPoint</Application>
  <PresentationFormat>On-screen Show (4:3)</PresentationFormat>
  <Paragraphs>71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 Positive Team Culture in Community Midwifery</vt:lpstr>
      <vt:lpstr>Positive Team Culture in Community Midwifery</vt:lpstr>
      <vt:lpstr> Positive Team Culture in Community Midwifery</vt:lpstr>
      <vt:lpstr> Positive Team Culture in Community Midwifery</vt:lpstr>
      <vt:lpstr> Positive Team Culture in Community Midwifery</vt:lpstr>
    </vt:vector>
  </TitlesOfParts>
  <Company>NHS Greater Glasgow and 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Strengthening the culture in Community Midwifery</dc:title>
  <dc:creator>HUDSODI819</dc:creator>
  <cp:lastModifiedBy>z611394</cp:lastModifiedBy>
  <cp:revision>34</cp:revision>
  <dcterms:created xsi:type="dcterms:W3CDTF">2017-08-23T10:22:02Z</dcterms:created>
  <dcterms:modified xsi:type="dcterms:W3CDTF">2017-09-28T13:32:38Z</dcterms:modified>
</cp:coreProperties>
</file>