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256" r:id="rId6"/>
    <p:sldId id="257"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6" d="100"/>
          <a:sy n="76" d="100"/>
        </p:scale>
        <p:origin x="-480" y="20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EE24FA-2BA1-F248-90C7-7B83AA61825F}" type="doc">
      <dgm:prSet loTypeId="urn:microsoft.com/office/officeart/2005/8/layout/radial5" loCatId="" qsTypeId="urn:microsoft.com/office/officeart/2005/8/quickstyle/3D1" qsCatId="3D" csTypeId="urn:microsoft.com/office/officeart/2005/8/colors/accent1_2" csCatId="accent1" phldr="1"/>
      <dgm:spPr/>
      <dgm:t>
        <a:bodyPr/>
        <a:lstStyle/>
        <a:p>
          <a:endParaRPr lang="en-GB"/>
        </a:p>
      </dgm:t>
    </dgm:pt>
    <dgm:pt modelId="{FCC37D50-6D7D-2B45-A117-B7F319D440DB}">
      <dgm:prSet phldrT="[Text]" custT="1"/>
      <dgm:spPr>
        <a:solidFill>
          <a:schemeClr val="accent5">
            <a:lumMod val="20000"/>
            <a:lumOff val="80000"/>
          </a:schemeClr>
        </a:solidFill>
      </dgm:spPr>
      <dgm:t>
        <a:bodyPr/>
        <a:lstStyle/>
        <a:p>
          <a:r>
            <a:rPr lang="en-GB" sz="1600" b="1" dirty="0">
              <a:solidFill>
                <a:schemeClr val="tx1"/>
              </a:solidFill>
            </a:rPr>
            <a:t>Effective</a:t>
          </a:r>
        </a:p>
        <a:p>
          <a:r>
            <a:rPr lang="en-GB" sz="1600" b="1" dirty="0">
              <a:solidFill>
                <a:schemeClr val="tx1"/>
              </a:solidFill>
            </a:rPr>
            <a:t>Team working</a:t>
          </a:r>
        </a:p>
      </dgm:t>
    </dgm:pt>
    <dgm:pt modelId="{B6F78076-15F4-8648-912D-F4054E5E0805}" type="parTrans" cxnId="{BFD8BB69-424A-604A-8D2C-BD68DE618530}">
      <dgm:prSet/>
      <dgm:spPr/>
      <dgm:t>
        <a:bodyPr/>
        <a:lstStyle/>
        <a:p>
          <a:endParaRPr lang="en-GB"/>
        </a:p>
      </dgm:t>
    </dgm:pt>
    <dgm:pt modelId="{6A7B17B2-CB5A-F64C-B0C9-49CAA4FDA61A}" type="sibTrans" cxnId="{BFD8BB69-424A-604A-8D2C-BD68DE618530}">
      <dgm:prSet/>
      <dgm:spPr/>
      <dgm:t>
        <a:bodyPr/>
        <a:lstStyle/>
        <a:p>
          <a:endParaRPr lang="en-GB"/>
        </a:p>
      </dgm:t>
    </dgm:pt>
    <dgm:pt modelId="{FA633981-FB3A-8149-84B2-73BA9DC04C9B}">
      <dgm:prSet phldrT="[Text]"/>
      <dgm:spPr/>
      <dgm:t>
        <a:bodyPr/>
        <a:lstStyle/>
        <a:p>
          <a:r>
            <a:rPr lang="en-GB" dirty="0"/>
            <a:t>Skype</a:t>
          </a:r>
        </a:p>
      </dgm:t>
    </dgm:pt>
    <dgm:pt modelId="{BC15C647-734C-9A43-A8FA-3E0D2E5EC867}" type="parTrans" cxnId="{92B65F1F-9D8B-6F4C-B177-42154F313B54}">
      <dgm:prSet/>
      <dgm:spPr/>
      <dgm:t>
        <a:bodyPr/>
        <a:lstStyle/>
        <a:p>
          <a:endParaRPr lang="en-GB" dirty="0"/>
        </a:p>
      </dgm:t>
    </dgm:pt>
    <dgm:pt modelId="{EC9C9585-59D0-B04F-A573-F30BAB39F893}" type="sibTrans" cxnId="{92B65F1F-9D8B-6F4C-B177-42154F313B54}">
      <dgm:prSet/>
      <dgm:spPr/>
      <dgm:t>
        <a:bodyPr/>
        <a:lstStyle/>
        <a:p>
          <a:endParaRPr lang="en-GB"/>
        </a:p>
      </dgm:t>
    </dgm:pt>
    <dgm:pt modelId="{850014E3-A3E2-6E46-94BE-14F344748B21}">
      <dgm:prSet phldrT="[Text]"/>
      <dgm:spPr/>
      <dgm:t>
        <a:bodyPr/>
        <a:lstStyle/>
        <a:p>
          <a:r>
            <a:rPr lang="en-GB" dirty="0"/>
            <a:t>GoTo Meeting</a:t>
          </a:r>
        </a:p>
      </dgm:t>
    </dgm:pt>
    <dgm:pt modelId="{1B3AE5C6-F25B-EB4F-B5C0-4B6AB5D90B27}" type="parTrans" cxnId="{40C9E3BB-5EDC-144D-9B1A-3A0B895D3280}">
      <dgm:prSet/>
      <dgm:spPr/>
      <dgm:t>
        <a:bodyPr/>
        <a:lstStyle/>
        <a:p>
          <a:endParaRPr lang="en-GB" dirty="0"/>
        </a:p>
      </dgm:t>
    </dgm:pt>
    <dgm:pt modelId="{5166EF52-6B24-874D-8548-883D070712D7}" type="sibTrans" cxnId="{40C9E3BB-5EDC-144D-9B1A-3A0B895D3280}">
      <dgm:prSet/>
      <dgm:spPr/>
      <dgm:t>
        <a:bodyPr/>
        <a:lstStyle/>
        <a:p>
          <a:endParaRPr lang="en-GB"/>
        </a:p>
      </dgm:t>
    </dgm:pt>
    <dgm:pt modelId="{C0B2F24E-A5A5-E749-9049-39489FBB4D22}">
      <dgm:prSet phldrT="[Text]"/>
      <dgm:spPr/>
      <dgm:t>
        <a:bodyPr/>
        <a:lstStyle/>
        <a:p>
          <a:r>
            <a:rPr lang="en-GB" dirty="0"/>
            <a:t>Video Conference / Jabber</a:t>
          </a:r>
        </a:p>
      </dgm:t>
    </dgm:pt>
    <dgm:pt modelId="{FA38B289-0B7B-6248-9306-6395C4BB081E}" type="parTrans" cxnId="{C6B2F604-6469-7245-920C-190B1B1155E7}">
      <dgm:prSet/>
      <dgm:spPr/>
      <dgm:t>
        <a:bodyPr/>
        <a:lstStyle/>
        <a:p>
          <a:endParaRPr lang="en-GB" dirty="0"/>
        </a:p>
      </dgm:t>
    </dgm:pt>
    <dgm:pt modelId="{5FC5CE90-B83A-474B-A80F-714BA34895FA}" type="sibTrans" cxnId="{C6B2F604-6469-7245-920C-190B1B1155E7}">
      <dgm:prSet/>
      <dgm:spPr/>
      <dgm:t>
        <a:bodyPr/>
        <a:lstStyle/>
        <a:p>
          <a:endParaRPr lang="en-GB"/>
        </a:p>
      </dgm:t>
    </dgm:pt>
    <dgm:pt modelId="{3FF33CFD-6A2A-5C4C-A989-CA83F220522D}">
      <dgm:prSet phldrT="[Text]"/>
      <dgm:spPr/>
      <dgm:t>
        <a:bodyPr/>
        <a:lstStyle/>
        <a:p>
          <a:r>
            <a:rPr lang="en-GB" dirty="0"/>
            <a:t>SharePoint</a:t>
          </a:r>
        </a:p>
      </dgm:t>
    </dgm:pt>
    <dgm:pt modelId="{40D4BB73-E361-BD48-BBC0-4B145D68BC6E}" type="parTrans" cxnId="{1F12BD6C-AD95-344A-BA44-07639C893A7B}">
      <dgm:prSet/>
      <dgm:spPr/>
      <dgm:t>
        <a:bodyPr/>
        <a:lstStyle/>
        <a:p>
          <a:endParaRPr lang="en-GB" dirty="0"/>
        </a:p>
      </dgm:t>
    </dgm:pt>
    <dgm:pt modelId="{7A5A1727-5CAA-7C4E-BFCE-B73870692E2B}" type="sibTrans" cxnId="{1F12BD6C-AD95-344A-BA44-07639C893A7B}">
      <dgm:prSet/>
      <dgm:spPr/>
      <dgm:t>
        <a:bodyPr/>
        <a:lstStyle/>
        <a:p>
          <a:endParaRPr lang="en-GB"/>
        </a:p>
      </dgm:t>
    </dgm:pt>
    <dgm:pt modelId="{95EB4A05-6BD7-614B-822A-08CFB4892A11}">
      <dgm:prSet/>
      <dgm:spPr/>
      <dgm:t>
        <a:bodyPr/>
        <a:lstStyle/>
        <a:p>
          <a:r>
            <a:rPr lang="en-GB" dirty="0"/>
            <a:t>Community of Practice</a:t>
          </a:r>
        </a:p>
      </dgm:t>
    </dgm:pt>
    <dgm:pt modelId="{4F5CAAAD-2D81-0340-AB13-34C0CC0D4911}" type="parTrans" cxnId="{A80B4409-1572-2C43-8F9C-9EF37DED6389}">
      <dgm:prSet/>
      <dgm:spPr/>
      <dgm:t>
        <a:bodyPr/>
        <a:lstStyle/>
        <a:p>
          <a:endParaRPr lang="en-GB" dirty="0"/>
        </a:p>
      </dgm:t>
    </dgm:pt>
    <dgm:pt modelId="{2FE1A82A-FBAF-3A44-B293-A896EE03A0C0}" type="sibTrans" cxnId="{A80B4409-1572-2C43-8F9C-9EF37DED6389}">
      <dgm:prSet/>
      <dgm:spPr/>
      <dgm:t>
        <a:bodyPr/>
        <a:lstStyle/>
        <a:p>
          <a:endParaRPr lang="en-GB"/>
        </a:p>
      </dgm:t>
    </dgm:pt>
    <dgm:pt modelId="{4C1C2D91-DB6C-D643-9907-79CC218EB7A5}">
      <dgm:prSet/>
      <dgm:spPr/>
      <dgm:t>
        <a:bodyPr/>
        <a:lstStyle/>
        <a:p>
          <a:r>
            <a:rPr lang="en-GB" dirty="0"/>
            <a:t>Annual Gathering</a:t>
          </a:r>
        </a:p>
      </dgm:t>
    </dgm:pt>
    <dgm:pt modelId="{1FDF1EE3-CAF9-2743-8A61-6FCA53A44C07}" type="parTrans" cxnId="{364EF619-23ED-CD47-84BA-8EA674CC2835}">
      <dgm:prSet/>
      <dgm:spPr/>
      <dgm:t>
        <a:bodyPr/>
        <a:lstStyle/>
        <a:p>
          <a:endParaRPr lang="en-GB" dirty="0"/>
        </a:p>
      </dgm:t>
    </dgm:pt>
    <dgm:pt modelId="{F49826DE-9C5A-CB43-8011-E533F39C1491}" type="sibTrans" cxnId="{364EF619-23ED-CD47-84BA-8EA674CC2835}">
      <dgm:prSet/>
      <dgm:spPr/>
      <dgm:t>
        <a:bodyPr/>
        <a:lstStyle/>
        <a:p>
          <a:endParaRPr lang="en-GB"/>
        </a:p>
      </dgm:t>
    </dgm:pt>
    <dgm:pt modelId="{50342959-1793-4A15-A3C9-9A23F9276F76}">
      <dgm:prSet/>
      <dgm:spPr/>
      <dgm:t>
        <a:bodyPr/>
        <a:lstStyle/>
        <a:p>
          <a:r>
            <a:rPr lang="en-US" dirty="0"/>
            <a:t>What’s App</a:t>
          </a:r>
        </a:p>
      </dgm:t>
    </dgm:pt>
    <dgm:pt modelId="{21DB6FA9-2920-43C6-AF69-8A4937BE9694}" type="parTrans" cxnId="{93C70718-3435-4E5B-AB18-77ADBF110401}">
      <dgm:prSet/>
      <dgm:spPr/>
      <dgm:t>
        <a:bodyPr/>
        <a:lstStyle/>
        <a:p>
          <a:endParaRPr lang="en-US" dirty="0"/>
        </a:p>
      </dgm:t>
    </dgm:pt>
    <dgm:pt modelId="{C28DF964-C079-4C3A-A72F-D498C70A0818}" type="sibTrans" cxnId="{93C70718-3435-4E5B-AB18-77ADBF110401}">
      <dgm:prSet/>
      <dgm:spPr/>
      <dgm:t>
        <a:bodyPr/>
        <a:lstStyle/>
        <a:p>
          <a:endParaRPr lang="en-US"/>
        </a:p>
      </dgm:t>
    </dgm:pt>
    <dgm:pt modelId="{0E61DCFA-CB37-9643-9E90-983FE79E6761}" type="pres">
      <dgm:prSet presAssocID="{8FEE24FA-2BA1-F248-90C7-7B83AA61825F}" presName="Name0" presStyleCnt="0">
        <dgm:presLayoutVars>
          <dgm:chMax val="1"/>
          <dgm:dir/>
          <dgm:animLvl val="ctr"/>
          <dgm:resizeHandles val="exact"/>
        </dgm:presLayoutVars>
      </dgm:prSet>
      <dgm:spPr/>
      <dgm:t>
        <a:bodyPr/>
        <a:lstStyle/>
        <a:p>
          <a:endParaRPr lang="en-GB"/>
        </a:p>
      </dgm:t>
    </dgm:pt>
    <dgm:pt modelId="{08773EE8-4313-7249-BD1C-096E8310D285}" type="pres">
      <dgm:prSet presAssocID="{FCC37D50-6D7D-2B45-A117-B7F319D440DB}" presName="centerShape" presStyleLbl="node0" presStyleIdx="0" presStyleCnt="1" custScaleX="148987"/>
      <dgm:spPr/>
      <dgm:t>
        <a:bodyPr/>
        <a:lstStyle/>
        <a:p>
          <a:endParaRPr lang="en-GB"/>
        </a:p>
      </dgm:t>
    </dgm:pt>
    <dgm:pt modelId="{7CAF4783-54B8-F344-BCA1-46CB7B8602D3}" type="pres">
      <dgm:prSet presAssocID="{BC15C647-734C-9A43-A8FA-3E0D2E5EC867}" presName="parTrans" presStyleLbl="sibTrans2D1" presStyleIdx="0" presStyleCnt="7"/>
      <dgm:spPr/>
      <dgm:t>
        <a:bodyPr/>
        <a:lstStyle/>
        <a:p>
          <a:endParaRPr lang="en-GB"/>
        </a:p>
      </dgm:t>
    </dgm:pt>
    <dgm:pt modelId="{5ED963D1-680D-B648-981F-3C803B744B76}" type="pres">
      <dgm:prSet presAssocID="{BC15C647-734C-9A43-A8FA-3E0D2E5EC867}" presName="connectorText" presStyleLbl="sibTrans2D1" presStyleIdx="0" presStyleCnt="7"/>
      <dgm:spPr/>
      <dgm:t>
        <a:bodyPr/>
        <a:lstStyle/>
        <a:p>
          <a:endParaRPr lang="en-GB"/>
        </a:p>
      </dgm:t>
    </dgm:pt>
    <dgm:pt modelId="{3C7DCB71-AA83-AC46-B0C5-AC67D9725281}" type="pres">
      <dgm:prSet presAssocID="{FA633981-FB3A-8149-84B2-73BA9DC04C9B}" presName="node" presStyleLbl="node1" presStyleIdx="0" presStyleCnt="7" custRadScaleRad="108627" custRadScaleInc="-1264">
        <dgm:presLayoutVars>
          <dgm:bulletEnabled val="1"/>
        </dgm:presLayoutVars>
      </dgm:prSet>
      <dgm:spPr/>
      <dgm:t>
        <a:bodyPr/>
        <a:lstStyle/>
        <a:p>
          <a:endParaRPr lang="en-GB"/>
        </a:p>
      </dgm:t>
    </dgm:pt>
    <dgm:pt modelId="{98E96AB0-D87A-4D30-9AF1-2E15600BEC28}" type="pres">
      <dgm:prSet presAssocID="{21DB6FA9-2920-43C6-AF69-8A4937BE9694}" presName="parTrans" presStyleLbl="sibTrans2D1" presStyleIdx="1" presStyleCnt="7" custScaleX="145277"/>
      <dgm:spPr/>
      <dgm:t>
        <a:bodyPr/>
        <a:lstStyle/>
        <a:p>
          <a:endParaRPr lang="en-GB"/>
        </a:p>
      </dgm:t>
    </dgm:pt>
    <dgm:pt modelId="{BEEDDC4B-8B88-4036-8B3C-9B1C37E07942}" type="pres">
      <dgm:prSet presAssocID="{21DB6FA9-2920-43C6-AF69-8A4937BE9694}" presName="connectorText" presStyleLbl="sibTrans2D1" presStyleIdx="1" presStyleCnt="7"/>
      <dgm:spPr/>
      <dgm:t>
        <a:bodyPr/>
        <a:lstStyle/>
        <a:p>
          <a:endParaRPr lang="en-GB"/>
        </a:p>
      </dgm:t>
    </dgm:pt>
    <dgm:pt modelId="{5EDD29E4-8063-4E57-B45D-D6D1898EB3C4}" type="pres">
      <dgm:prSet presAssocID="{50342959-1793-4A15-A3C9-9A23F9276F76}" presName="node" presStyleLbl="node1" presStyleIdx="1" presStyleCnt="7">
        <dgm:presLayoutVars>
          <dgm:bulletEnabled val="1"/>
        </dgm:presLayoutVars>
      </dgm:prSet>
      <dgm:spPr/>
      <dgm:t>
        <a:bodyPr/>
        <a:lstStyle/>
        <a:p>
          <a:endParaRPr lang="en-GB"/>
        </a:p>
      </dgm:t>
    </dgm:pt>
    <dgm:pt modelId="{CFDFA4B2-0588-B443-913A-7AD6F2C84C30}" type="pres">
      <dgm:prSet presAssocID="{1B3AE5C6-F25B-EB4F-B5C0-4B6AB5D90B27}" presName="parTrans" presStyleLbl="sibTrans2D1" presStyleIdx="2" presStyleCnt="7"/>
      <dgm:spPr/>
      <dgm:t>
        <a:bodyPr/>
        <a:lstStyle/>
        <a:p>
          <a:endParaRPr lang="en-GB"/>
        </a:p>
      </dgm:t>
    </dgm:pt>
    <dgm:pt modelId="{9F808B4B-EC7E-9549-A4DF-8FAC64E516A0}" type="pres">
      <dgm:prSet presAssocID="{1B3AE5C6-F25B-EB4F-B5C0-4B6AB5D90B27}" presName="connectorText" presStyleLbl="sibTrans2D1" presStyleIdx="2" presStyleCnt="7"/>
      <dgm:spPr/>
      <dgm:t>
        <a:bodyPr/>
        <a:lstStyle/>
        <a:p>
          <a:endParaRPr lang="en-GB"/>
        </a:p>
      </dgm:t>
    </dgm:pt>
    <dgm:pt modelId="{3F582AF2-4071-1048-8E9F-0FFD51D6BD5A}" type="pres">
      <dgm:prSet presAssocID="{850014E3-A3E2-6E46-94BE-14F344748B21}" presName="node" presStyleLbl="node1" presStyleIdx="2" presStyleCnt="7" custRadScaleRad="108275" custRadScaleInc="19593">
        <dgm:presLayoutVars>
          <dgm:bulletEnabled val="1"/>
        </dgm:presLayoutVars>
      </dgm:prSet>
      <dgm:spPr/>
      <dgm:t>
        <a:bodyPr/>
        <a:lstStyle/>
        <a:p>
          <a:endParaRPr lang="en-GB"/>
        </a:p>
      </dgm:t>
    </dgm:pt>
    <dgm:pt modelId="{095F5F39-4941-4A49-AE5E-5A4734778E57}" type="pres">
      <dgm:prSet presAssocID="{FA38B289-0B7B-6248-9306-6395C4BB081E}" presName="parTrans" presStyleLbl="sibTrans2D1" presStyleIdx="3" presStyleCnt="7"/>
      <dgm:spPr/>
      <dgm:t>
        <a:bodyPr/>
        <a:lstStyle/>
        <a:p>
          <a:endParaRPr lang="en-GB"/>
        </a:p>
      </dgm:t>
    </dgm:pt>
    <dgm:pt modelId="{23993831-D422-634A-B015-1A245878870D}" type="pres">
      <dgm:prSet presAssocID="{FA38B289-0B7B-6248-9306-6395C4BB081E}" presName="connectorText" presStyleLbl="sibTrans2D1" presStyleIdx="3" presStyleCnt="7"/>
      <dgm:spPr/>
      <dgm:t>
        <a:bodyPr/>
        <a:lstStyle/>
        <a:p>
          <a:endParaRPr lang="en-GB"/>
        </a:p>
      </dgm:t>
    </dgm:pt>
    <dgm:pt modelId="{2D8C0F47-879E-C44C-90AE-B65F70F1C86F}" type="pres">
      <dgm:prSet presAssocID="{C0B2F24E-A5A5-E749-9049-39489FBB4D22}" presName="node" presStyleLbl="node1" presStyleIdx="3" presStyleCnt="7" custRadScaleRad="114654" custRadScaleInc="3901">
        <dgm:presLayoutVars>
          <dgm:bulletEnabled val="1"/>
        </dgm:presLayoutVars>
      </dgm:prSet>
      <dgm:spPr/>
      <dgm:t>
        <a:bodyPr/>
        <a:lstStyle/>
        <a:p>
          <a:endParaRPr lang="en-GB"/>
        </a:p>
      </dgm:t>
    </dgm:pt>
    <dgm:pt modelId="{3674B92C-BD76-F34A-B573-B47636652A2A}" type="pres">
      <dgm:prSet presAssocID="{40D4BB73-E361-BD48-BBC0-4B145D68BC6E}" presName="parTrans" presStyleLbl="sibTrans2D1" presStyleIdx="4" presStyleCnt="7"/>
      <dgm:spPr/>
      <dgm:t>
        <a:bodyPr/>
        <a:lstStyle/>
        <a:p>
          <a:endParaRPr lang="en-GB"/>
        </a:p>
      </dgm:t>
    </dgm:pt>
    <dgm:pt modelId="{6F5DE6C0-7957-FE4E-876D-A5B370B4E8A8}" type="pres">
      <dgm:prSet presAssocID="{40D4BB73-E361-BD48-BBC0-4B145D68BC6E}" presName="connectorText" presStyleLbl="sibTrans2D1" presStyleIdx="4" presStyleCnt="7"/>
      <dgm:spPr/>
      <dgm:t>
        <a:bodyPr/>
        <a:lstStyle/>
        <a:p>
          <a:endParaRPr lang="en-GB"/>
        </a:p>
      </dgm:t>
    </dgm:pt>
    <dgm:pt modelId="{2CE32B8A-4850-8440-9F59-514D3EB235AC}" type="pres">
      <dgm:prSet presAssocID="{3FF33CFD-6A2A-5C4C-A989-CA83F220522D}" presName="node" presStyleLbl="node1" presStyleIdx="4" presStyleCnt="7">
        <dgm:presLayoutVars>
          <dgm:bulletEnabled val="1"/>
        </dgm:presLayoutVars>
      </dgm:prSet>
      <dgm:spPr/>
      <dgm:t>
        <a:bodyPr/>
        <a:lstStyle/>
        <a:p>
          <a:endParaRPr lang="en-GB"/>
        </a:p>
      </dgm:t>
    </dgm:pt>
    <dgm:pt modelId="{D7D47193-504C-C243-8986-AE784C4B122F}" type="pres">
      <dgm:prSet presAssocID="{4F5CAAAD-2D81-0340-AB13-34C0CC0D4911}" presName="parTrans" presStyleLbl="sibTrans2D1" presStyleIdx="5" presStyleCnt="7"/>
      <dgm:spPr/>
      <dgm:t>
        <a:bodyPr/>
        <a:lstStyle/>
        <a:p>
          <a:endParaRPr lang="en-GB"/>
        </a:p>
      </dgm:t>
    </dgm:pt>
    <dgm:pt modelId="{8E4CB9F9-7ACD-E644-9D82-01D6388FA74F}" type="pres">
      <dgm:prSet presAssocID="{4F5CAAAD-2D81-0340-AB13-34C0CC0D4911}" presName="connectorText" presStyleLbl="sibTrans2D1" presStyleIdx="5" presStyleCnt="7"/>
      <dgm:spPr/>
      <dgm:t>
        <a:bodyPr/>
        <a:lstStyle/>
        <a:p>
          <a:endParaRPr lang="en-GB"/>
        </a:p>
      </dgm:t>
    </dgm:pt>
    <dgm:pt modelId="{0B11E98F-9788-2749-9F6D-C672538F6B47}" type="pres">
      <dgm:prSet presAssocID="{95EB4A05-6BD7-614B-822A-08CFB4892A11}" presName="node" presStyleLbl="node1" presStyleIdx="5" presStyleCnt="7" custRadScaleRad="112212" custRadScaleInc="699">
        <dgm:presLayoutVars>
          <dgm:bulletEnabled val="1"/>
        </dgm:presLayoutVars>
      </dgm:prSet>
      <dgm:spPr/>
      <dgm:t>
        <a:bodyPr/>
        <a:lstStyle/>
        <a:p>
          <a:endParaRPr lang="en-GB"/>
        </a:p>
      </dgm:t>
    </dgm:pt>
    <dgm:pt modelId="{F277B1EE-75C4-A743-9186-DB544D304F61}" type="pres">
      <dgm:prSet presAssocID="{1FDF1EE3-CAF9-2743-8A61-6FCA53A44C07}" presName="parTrans" presStyleLbl="sibTrans2D1" presStyleIdx="6" presStyleCnt="7"/>
      <dgm:spPr/>
      <dgm:t>
        <a:bodyPr/>
        <a:lstStyle/>
        <a:p>
          <a:endParaRPr lang="en-GB"/>
        </a:p>
      </dgm:t>
    </dgm:pt>
    <dgm:pt modelId="{6E00D91A-223B-9C41-9A77-C22CAF89E67B}" type="pres">
      <dgm:prSet presAssocID="{1FDF1EE3-CAF9-2743-8A61-6FCA53A44C07}" presName="connectorText" presStyleLbl="sibTrans2D1" presStyleIdx="6" presStyleCnt="7"/>
      <dgm:spPr/>
      <dgm:t>
        <a:bodyPr/>
        <a:lstStyle/>
        <a:p>
          <a:endParaRPr lang="en-GB"/>
        </a:p>
      </dgm:t>
    </dgm:pt>
    <dgm:pt modelId="{821A1423-E0F3-674D-BB30-4A341B9A225C}" type="pres">
      <dgm:prSet presAssocID="{4C1C2D91-DB6C-D643-9907-79CC218EB7A5}" presName="node" presStyleLbl="node1" presStyleIdx="6" presStyleCnt="7" custRadScaleRad="111451" custRadScaleInc="4343">
        <dgm:presLayoutVars>
          <dgm:bulletEnabled val="1"/>
        </dgm:presLayoutVars>
      </dgm:prSet>
      <dgm:spPr/>
      <dgm:t>
        <a:bodyPr/>
        <a:lstStyle/>
        <a:p>
          <a:endParaRPr lang="en-GB"/>
        </a:p>
      </dgm:t>
    </dgm:pt>
  </dgm:ptLst>
  <dgm:cxnLst>
    <dgm:cxn modelId="{2E9E1782-D681-5A45-8DB4-743947400728}" type="presOf" srcId="{FA38B289-0B7B-6248-9306-6395C4BB081E}" destId="{23993831-D422-634A-B015-1A245878870D}" srcOrd="1" destOrd="0" presId="urn:microsoft.com/office/officeart/2005/8/layout/radial5"/>
    <dgm:cxn modelId="{A80B4409-1572-2C43-8F9C-9EF37DED6389}" srcId="{FCC37D50-6D7D-2B45-A117-B7F319D440DB}" destId="{95EB4A05-6BD7-614B-822A-08CFB4892A11}" srcOrd="5" destOrd="0" parTransId="{4F5CAAAD-2D81-0340-AB13-34C0CC0D4911}" sibTransId="{2FE1A82A-FBAF-3A44-B293-A896EE03A0C0}"/>
    <dgm:cxn modelId="{7EF769DC-BA7D-6043-82A1-593402B94ACD}" type="presOf" srcId="{1FDF1EE3-CAF9-2743-8A61-6FCA53A44C07}" destId="{6E00D91A-223B-9C41-9A77-C22CAF89E67B}" srcOrd="1" destOrd="0" presId="urn:microsoft.com/office/officeart/2005/8/layout/radial5"/>
    <dgm:cxn modelId="{93C70718-3435-4E5B-AB18-77ADBF110401}" srcId="{FCC37D50-6D7D-2B45-A117-B7F319D440DB}" destId="{50342959-1793-4A15-A3C9-9A23F9276F76}" srcOrd="1" destOrd="0" parTransId="{21DB6FA9-2920-43C6-AF69-8A4937BE9694}" sibTransId="{C28DF964-C079-4C3A-A72F-D498C70A0818}"/>
    <dgm:cxn modelId="{1F12BD6C-AD95-344A-BA44-07639C893A7B}" srcId="{FCC37D50-6D7D-2B45-A117-B7F319D440DB}" destId="{3FF33CFD-6A2A-5C4C-A989-CA83F220522D}" srcOrd="4" destOrd="0" parTransId="{40D4BB73-E361-BD48-BBC0-4B145D68BC6E}" sibTransId="{7A5A1727-5CAA-7C4E-BFCE-B73870692E2B}"/>
    <dgm:cxn modelId="{85B767A7-0C55-314B-B6D5-E37616247C31}" type="presOf" srcId="{1B3AE5C6-F25B-EB4F-B5C0-4B6AB5D90B27}" destId="{9F808B4B-EC7E-9549-A4DF-8FAC64E516A0}" srcOrd="1" destOrd="0" presId="urn:microsoft.com/office/officeart/2005/8/layout/radial5"/>
    <dgm:cxn modelId="{93F00614-83E9-CE4F-AC3F-73BF9EB611EA}" type="presOf" srcId="{4F5CAAAD-2D81-0340-AB13-34C0CC0D4911}" destId="{D7D47193-504C-C243-8986-AE784C4B122F}" srcOrd="0" destOrd="0" presId="urn:microsoft.com/office/officeart/2005/8/layout/radial5"/>
    <dgm:cxn modelId="{100467FC-7D54-364C-BB22-362046C168E4}" type="presOf" srcId="{3FF33CFD-6A2A-5C4C-A989-CA83F220522D}" destId="{2CE32B8A-4850-8440-9F59-514D3EB235AC}" srcOrd="0" destOrd="0" presId="urn:microsoft.com/office/officeart/2005/8/layout/radial5"/>
    <dgm:cxn modelId="{5F0F268E-88DD-5E42-98FA-A251C91F1F3B}" type="presOf" srcId="{40D4BB73-E361-BD48-BBC0-4B145D68BC6E}" destId="{6F5DE6C0-7957-FE4E-876D-A5B370B4E8A8}" srcOrd="1" destOrd="0" presId="urn:microsoft.com/office/officeart/2005/8/layout/radial5"/>
    <dgm:cxn modelId="{6C950ABF-3263-4A6A-AFE8-28155D7AF4AF}" type="presOf" srcId="{50342959-1793-4A15-A3C9-9A23F9276F76}" destId="{5EDD29E4-8063-4E57-B45D-D6D1898EB3C4}" srcOrd="0" destOrd="0" presId="urn:microsoft.com/office/officeart/2005/8/layout/radial5"/>
    <dgm:cxn modelId="{C6B2F604-6469-7245-920C-190B1B1155E7}" srcId="{FCC37D50-6D7D-2B45-A117-B7F319D440DB}" destId="{C0B2F24E-A5A5-E749-9049-39489FBB4D22}" srcOrd="3" destOrd="0" parTransId="{FA38B289-0B7B-6248-9306-6395C4BB081E}" sibTransId="{5FC5CE90-B83A-474B-A80F-714BA34895FA}"/>
    <dgm:cxn modelId="{291BC82A-B093-EF44-8A69-ACB8ACE3976A}" type="presOf" srcId="{FA633981-FB3A-8149-84B2-73BA9DC04C9B}" destId="{3C7DCB71-AA83-AC46-B0C5-AC67D9725281}" srcOrd="0" destOrd="0" presId="urn:microsoft.com/office/officeart/2005/8/layout/radial5"/>
    <dgm:cxn modelId="{72043BA7-495C-2442-873E-870B65B76159}" type="presOf" srcId="{BC15C647-734C-9A43-A8FA-3E0D2E5EC867}" destId="{7CAF4783-54B8-F344-BCA1-46CB7B8602D3}" srcOrd="0" destOrd="0" presId="urn:microsoft.com/office/officeart/2005/8/layout/radial5"/>
    <dgm:cxn modelId="{A1E4A17B-EE13-C040-99D7-82A8D0159511}" type="presOf" srcId="{95EB4A05-6BD7-614B-822A-08CFB4892A11}" destId="{0B11E98F-9788-2749-9F6D-C672538F6B47}" srcOrd="0" destOrd="0" presId="urn:microsoft.com/office/officeart/2005/8/layout/radial5"/>
    <dgm:cxn modelId="{85450085-4780-424D-B6DA-6CD8D7F3171D}" type="presOf" srcId="{C0B2F24E-A5A5-E749-9049-39489FBB4D22}" destId="{2D8C0F47-879E-C44C-90AE-B65F70F1C86F}" srcOrd="0" destOrd="0" presId="urn:microsoft.com/office/officeart/2005/8/layout/radial5"/>
    <dgm:cxn modelId="{CC7846F0-2A79-A240-9A7D-CDE39F1E5D34}" type="presOf" srcId="{1FDF1EE3-CAF9-2743-8A61-6FCA53A44C07}" destId="{F277B1EE-75C4-A743-9186-DB544D304F61}" srcOrd="0" destOrd="0" presId="urn:microsoft.com/office/officeart/2005/8/layout/radial5"/>
    <dgm:cxn modelId="{2AB854B5-CAE0-423F-AC80-2408AE763AFE}" type="presOf" srcId="{21DB6FA9-2920-43C6-AF69-8A4937BE9694}" destId="{98E96AB0-D87A-4D30-9AF1-2E15600BEC28}" srcOrd="0" destOrd="0" presId="urn:microsoft.com/office/officeart/2005/8/layout/radial5"/>
    <dgm:cxn modelId="{2AE88EAB-7734-2644-B903-3D9F79158162}" type="presOf" srcId="{FA38B289-0B7B-6248-9306-6395C4BB081E}" destId="{095F5F39-4941-4A49-AE5E-5A4734778E57}" srcOrd="0" destOrd="0" presId="urn:microsoft.com/office/officeart/2005/8/layout/radial5"/>
    <dgm:cxn modelId="{20BC8B15-E88B-4742-A2E5-7BAE2D2097DF}" type="presOf" srcId="{BC15C647-734C-9A43-A8FA-3E0D2E5EC867}" destId="{5ED963D1-680D-B648-981F-3C803B744B76}" srcOrd="1" destOrd="0" presId="urn:microsoft.com/office/officeart/2005/8/layout/radial5"/>
    <dgm:cxn modelId="{E169F9FF-6DF1-9544-8A63-50CACD26D3FA}" type="presOf" srcId="{850014E3-A3E2-6E46-94BE-14F344748B21}" destId="{3F582AF2-4071-1048-8E9F-0FFD51D6BD5A}" srcOrd="0" destOrd="0" presId="urn:microsoft.com/office/officeart/2005/8/layout/radial5"/>
    <dgm:cxn modelId="{D14562BB-71B2-8243-B3F6-A6C76612874D}" type="presOf" srcId="{4C1C2D91-DB6C-D643-9907-79CC218EB7A5}" destId="{821A1423-E0F3-674D-BB30-4A341B9A225C}" srcOrd="0" destOrd="0" presId="urn:microsoft.com/office/officeart/2005/8/layout/radial5"/>
    <dgm:cxn modelId="{2E261038-B666-B342-BEA0-E69598D8B524}" type="presOf" srcId="{FCC37D50-6D7D-2B45-A117-B7F319D440DB}" destId="{08773EE8-4313-7249-BD1C-096E8310D285}" srcOrd="0" destOrd="0" presId="urn:microsoft.com/office/officeart/2005/8/layout/radial5"/>
    <dgm:cxn modelId="{364EF619-23ED-CD47-84BA-8EA674CC2835}" srcId="{FCC37D50-6D7D-2B45-A117-B7F319D440DB}" destId="{4C1C2D91-DB6C-D643-9907-79CC218EB7A5}" srcOrd="6" destOrd="0" parTransId="{1FDF1EE3-CAF9-2743-8A61-6FCA53A44C07}" sibTransId="{F49826DE-9C5A-CB43-8011-E533F39C1491}"/>
    <dgm:cxn modelId="{95B5E83E-B697-3244-A243-267977F4B1D3}" type="presOf" srcId="{40D4BB73-E361-BD48-BBC0-4B145D68BC6E}" destId="{3674B92C-BD76-F34A-B573-B47636652A2A}" srcOrd="0" destOrd="0" presId="urn:microsoft.com/office/officeart/2005/8/layout/radial5"/>
    <dgm:cxn modelId="{BD282179-0356-ED4F-951D-BC03442B11EE}" type="presOf" srcId="{1B3AE5C6-F25B-EB4F-B5C0-4B6AB5D90B27}" destId="{CFDFA4B2-0588-B443-913A-7AD6F2C84C30}" srcOrd="0" destOrd="0" presId="urn:microsoft.com/office/officeart/2005/8/layout/radial5"/>
    <dgm:cxn modelId="{BFD8BB69-424A-604A-8D2C-BD68DE618530}" srcId="{8FEE24FA-2BA1-F248-90C7-7B83AA61825F}" destId="{FCC37D50-6D7D-2B45-A117-B7F319D440DB}" srcOrd="0" destOrd="0" parTransId="{B6F78076-15F4-8648-912D-F4054E5E0805}" sibTransId="{6A7B17B2-CB5A-F64C-B0C9-49CAA4FDA61A}"/>
    <dgm:cxn modelId="{40C9E3BB-5EDC-144D-9B1A-3A0B895D3280}" srcId="{FCC37D50-6D7D-2B45-A117-B7F319D440DB}" destId="{850014E3-A3E2-6E46-94BE-14F344748B21}" srcOrd="2" destOrd="0" parTransId="{1B3AE5C6-F25B-EB4F-B5C0-4B6AB5D90B27}" sibTransId="{5166EF52-6B24-874D-8548-883D070712D7}"/>
    <dgm:cxn modelId="{92B65F1F-9D8B-6F4C-B177-42154F313B54}" srcId="{FCC37D50-6D7D-2B45-A117-B7F319D440DB}" destId="{FA633981-FB3A-8149-84B2-73BA9DC04C9B}" srcOrd="0" destOrd="0" parTransId="{BC15C647-734C-9A43-A8FA-3E0D2E5EC867}" sibTransId="{EC9C9585-59D0-B04F-A573-F30BAB39F893}"/>
    <dgm:cxn modelId="{1AA9BD94-3FA7-4462-ABCA-C94980BF3B47}" type="presOf" srcId="{21DB6FA9-2920-43C6-AF69-8A4937BE9694}" destId="{BEEDDC4B-8B88-4036-8B3C-9B1C37E07942}" srcOrd="1" destOrd="0" presId="urn:microsoft.com/office/officeart/2005/8/layout/radial5"/>
    <dgm:cxn modelId="{669061C6-0F35-C646-83C1-4455D73EA0E7}" type="presOf" srcId="{4F5CAAAD-2D81-0340-AB13-34C0CC0D4911}" destId="{8E4CB9F9-7ACD-E644-9D82-01D6388FA74F}" srcOrd="1" destOrd="0" presId="urn:microsoft.com/office/officeart/2005/8/layout/radial5"/>
    <dgm:cxn modelId="{88A678E3-1989-8647-B02E-938122C49B5A}" type="presOf" srcId="{8FEE24FA-2BA1-F248-90C7-7B83AA61825F}" destId="{0E61DCFA-CB37-9643-9E90-983FE79E6761}" srcOrd="0" destOrd="0" presId="urn:microsoft.com/office/officeart/2005/8/layout/radial5"/>
    <dgm:cxn modelId="{68079C8A-B2AB-CE45-B266-7DEE1877B5F4}" type="presParOf" srcId="{0E61DCFA-CB37-9643-9E90-983FE79E6761}" destId="{08773EE8-4313-7249-BD1C-096E8310D285}" srcOrd="0" destOrd="0" presId="urn:microsoft.com/office/officeart/2005/8/layout/radial5"/>
    <dgm:cxn modelId="{ABA3F1EE-423D-CD4E-BFE5-C5C50E91F03B}" type="presParOf" srcId="{0E61DCFA-CB37-9643-9E90-983FE79E6761}" destId="{7CAF4783-54B8-F344-BCA1-46CB7B8602D3}" srcOrd="1" destOrd="0" presId="urn:microsoft.com/office/officeart/2005/8/layout/radial5"/>
    <dgm:cxn modelId="{811B19A5-C8EA-474A-9FDA-7521642FA0E9}" type="presParOf" srcId="{7CAF4783-54B8-F344-BCA1-46CB7B8602D3}" destId="{5ED963D1-680D-B648-981F-3C803B744B76}" srcOrd="0" destOrd="0" presId="urn:microsoft.com/office/officeart/2005/8/layout/radial5"/>
    <dgm:cxn modelId="{254B8672-C323-7242-BFA5-49F39CCB564C}" type="presParOf" srcId="{0E61DCFA-CB37-9643-9E90-983FE79E6761}" destId="{3C7DCB71-AA83-AC46-B0C5-AC67D9725281}" srcOrd="2" destOrd="0" presId="urn:microsoft.com/office/officeart/2005/8/layout/radial5"/>
    <dgm:cxn modelId="{B09E0293-C980-42F5-809A-D5AF3BC0F78A}" type="presParOf" srcId="{0E61DCFA-CB37-9643-9E90-983FE79E6761}" destId="{98E96AB0-D87A-4D30-9AF1-2E15600BEC28}" srcOrd="3" destOrd="0" presId="urn:microsoft.com/office/officeart/2005/8/layout/radial5"/>
    <dgm:cxn modelId="{6F15D78F-53CB-4CAC-B42C-3FBED1BBA120}" type="presParOf" srcId="{98E96AB0-D87A-4D30-9AF1-2E15600BEC28}" destId="{BEEDDC4B-8B88-4036-8B3C-9B1C37E07942}" srcOrd="0" destOrd="0" presId="urn:microsoft.com/office/officeart/2005/8/layout/radial5"/>
    <dgm:cxn modelId="{5C9CD54D-6517-4E7E-A254-87E124D5E68E}" type="presParOf" srcId="{0E61DCFA-CB37-9643-9E90-983FE79E6761}" destId="{5EDD29E4-8063-4E57-B45D-D6D1898EB3C4}" srcOrd="4" destOrd="0" presId="urn:microsoft.com/office/officeart/2005/8/layout/radial5"/>
    <dgm:cxn modelId="{BA39A0B0-5572-EA4E-B294-40562618B109}" type="presParOf" srcId="{0E61DCFA-CB37-9643-9E90-983FE79E6761}" destId="{CFDFA4B2-0588-B443-913A-7AD6F2C84C30}" srcOrd="5" destOrd="0" presId="urn:microsoft.com/office/officeart/2005/8/layout/radial5"/>
    <dgm:cxn modelId="{809D9F72-0333-6348-9D15-25BBA5BE29E8}" type="presParOf" srcId="{CFDFA4B2-0588-B443-913A-7AD6F2C84C30}" destId="{9F808B4B-EC7E-9549-A4DF-8FAC64E516A0}" srcOrd="0" destOrd="0" presId="urn:microsoft.com/office/officeart/2005/8/layout/radial5"/>
    <dgm:cxn modelId="{0029F919-7FBE-0C48-8519-487005E5FFD3}" type="presParOf" srcId="{0E61DCFA-CB37-9643-9E90-983FE79E6761}" destId="{3F582AF2-4071-1048-8E9F-0FFD51D6BD5A}" srcOrd="6" destOrd="0" presId="urn:microsoft.com/office/officeart/2005/8/layout/radial5"/>
    <dgm:cxn modelId="{5FBBF6AF-D80F-364C-AD5A-2FEDA5D097F2}" type="presParOf" srcId="{0E61DCFA-CB37-9643-9E90-983FE79E6761}" destId="{095F5F39-4941-4A49-AE5E-5A4734778E57}" srcOrd="7" destOrd="0" presId="urn:microsoft.com/office/officeart/2005/8/layout/radial5"/>
    <dgm:cxn modelId="{94761E99-7C37-6648-8752-69B9DCA50701}" type="presParOf" srcId="{095F5F39-4941-4A49-AE5E-5A4734778E57}" destId="{23993831-D422-634A-B015-1A245878870D}" srcOrd="0" destOrd="0" presId="urn:microsoft.com/office/officeart/2005/8/layout/radial5"/>
    <dgm:cxn modelId="{AE7DA1B4-27C4-0541-AFEF-E2C59C63CE33}" type="presParOf" srcId="{0E61DCFA-CB37-9643-9E90-983FE79E6761}" destId="{2D8C0F47-879E-C44C-90AE-B65F70F1C86F}" srcOrd="8" destOrd="0" presId="urn:microsoft.com/office/officeart/2005/8/layout/radial5"/>
    <dgm:cxn modelId="{A660B083-D87D-8A4A-AF3B-42505747B2F4}" type="presParOf" srcId="{0E61DCFA-CB37-9643-9E90-983FE79E6761}" destId="{3674B92C-BD76-F34A-B573-B47636652A2A}" srcOrd="9" destOrd="0" presId="urn:microsoft.com/office/officeart/2005/8/layout/radial5"/>
    <dgm:cxn modelId="{26030150-7EC7-5C4A-85C1-1EEEE708A6F5}" type="presParOf" srcId="{3674B92C-BD76-F34A-B573-B47636652A2A}" destId="{6F5DE6C0-7957-FE4E-876D-A5B370B4E8A8}" srcOrd="0" destOrd="0" presId="urn:microsoft.com/office/officeart/2005/8/layout/radial5"/>
    <dgm:cxn modelId="{7C9C90E7-458C-1342-8A33-B9BE720BD634}" type="presParOf" srcId="{0E61DCFA-CB37-9643-9E90-983FE79E6761}" destId="{2CE32B8A-4850-8440-9F59-514D3EB235AC}" srcOrd="10" destOrd="0" presId="urn:microsoft.com/office/officeart/2005/8/layout/radial5"/>
    <dgm:cxn modelId="{168F3EC8-DB0F-E54F-BCB1-061D5AC9BE31}" type="presParOf" srcId="{0E61DCFA-CB37-9643-9E90-983FE79E6761}" destId="{D7D47193-504C-C243-8986-AE784C4B122F}" srcOrd="11" destOrd="0" presId="urn:microsoft.com/office/officeart/2005/8/layout/radial5"/>
    <dgm:cxn modelId="{093F948E-9623-C84C-B15B-52F05E5154FD}" type="presParOf" srcId="{D7D47193-504C-C243-8986-AE784C4B122F}" destId="{8E4CB9F9-7ACD-E644-9D82-01D6388FA74F}" srcOrd="0" destOrd="0" presId="urn:microsoft.com/office/officeart/2005/8/layout/radial5"/>
    <dgm:cxn modelId="{F099C03E-6DFD-934D-8D56-A64269D99446}" type="presParOf" srcId="{0E61DCFA-CB37-9643-9E90-983FE79E6761}" destId="{0B11E98F-9788-2749-9F6D-C672538F6B47}" srcOrd="12" destOrd="0" presId="urn:microsoft.com/office/officeart/2005/8/layout/radial5"/>
    <dgm:cxn modelId="{1DE730E8-7129-1946-8695-BD125443BF58}" type="presParOf" srcId="{0E61DCFA-CB37-9643-9E90-983FE79E6761}" destId="{F277B1EE-75C4-A743-9186-DB544D304F61}" srcOrd="13" destOrd="0" presId="urn:microsoft.com/office/officeart/2005/8/layout/radial5"/>
    <dgm:cxn modelId="{28382352-C5F7-7F49-96A6-74254E851C5E}" type="presParOf" srcId="{F277B1EE-75C4-A743-9186-DB544D304F61}" destId="{6E00D91A-223B-9C41-9A77-C22CAF89E67B}" srcOrd="0" destOrd="0" presId="urn:microsoft.com/office/officeart/2005/8/layout/radial5"/>
    <dgm:cxn modelId="{A5FB863D-1A16-364C-B42F-18B33AE744C1}" type="presParOf" srcId="{0E61DCFA-CB37-9643-9E90-983FE79E6761}" destId="{821A1423-E0F3-674D-BB30-4A341B9A225C}" srcOrd="14" destOrd="0" presId="urn:microsoft.com/office/officeart/2005/8/layout/radial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773EE8-4313-7249-BD1C-096E8310D285}">
      <dsp:nvSpPr>
        <dsp:cNvPr id="0" name=""/>
        <dsp:cNvSpPr/>
      </dsp:nvSpPr>
      <dsp:spPr>
        <a:xfrm>
          <a:off x="2721099" y="1629263"/>
          <a:ext cx="1862571" cy="1250157"/>
        </a:xfrm>
        <a:prstGeom prst="ellipse">
          <a:avLst/>
        </a:prstGeom>
        <a:solidFill>
          <a:schemeClr val="accent5">
            <a:lumMod val="20000"/>
            <a:lumOff val="80000"/>
          </a:schemeClr>
        </a:soli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GB" sz="1600" b="1" kern="1200" dirty="0">
              <a:solidFill>
                <a:schemeClr val="tx1"/>
              </a:solidFill>
            </a:rPr>
            <a:t>Effective</a:t>
          </a:r>
        </a:p>
        <a:p>
          <a:pPr lvl="0" algn="ctr" defTabSz="711200">
            <a:lnSpc>
              <a:spcPct val="90000"/>
            </a:lnSpc>
            <a:spcBef>
              <a:spcPct val="0"/>
            </a:spcBef>
            <a:spcAft>
              <a:spcPct val="35000"/>
            </a:spcAft>
          </a:pPr>
          <a:r>
            <a:rPr lang="en-GB" sz="1600" b="1" kern="1200" dirty="0">
              <a:solidFill>
                <a:schemeClr val="tx1"/>
              </a:solidFill>
            </a:rPr>
            <a:t>Team working</a:t>
          </a:r>
        </a:p>
      </dsp:txBody>
      <dsp:txXfrm>
        <a:off x="2993866" y="1812344"/>
        <a:ext cx="1317037" cy="883995"/>
      </dsp:txXfrm>
    </dsp:sp>
    <dsp:sp modelId="{7CAF4783-54B8-F344-BCA1-46CB7B8602D3}">
      <dsp:nvSpPr>
        <dsp:cNvPr id="0" name=""/>
        <dsp:cNvSpPr/>
      </dsp:nvSpPr>
      <dsp:spPr>
        <a:xfrm rot="16178859">
          <a:off x="3513438" y="1172235"/>
          <a:ext cx="267198" cy="425053"/>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dirty="0"/>
        </a:p>
      </dsp:txBody>
      <dsp:txXfrm rot="10800000">
        <a:off x="3553764" y="1297325"/>
        <a:ext cx="187039" cy="255031"/>
      </dsp:txXfrm>
    </dsp:sp>
    <dsp:sp modelId="{3C7DCB71-AA83-AC46-B0C5-AC67D9725281}">
      <dsp:nvSpPr>
        <dsp:cNvPr id="0" name=""/>
        <dsp:cNvSpPr/>
      </dsp:nvSpPr>
      <dsp:spPr>
        <a:xfrm>
          <a:off x="3079410" y="0"/>
          <a:ext cx="1125141" cy="112514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dirty="0"/>
            <a:t>Skype</a:t>
          </a:r>
        </a:p>
      </dsp:txBody>
      <dsp:txXfrm>
        <a:off x="3244183" y="164773"/>
        <a:ext cx="795595" cy="795595"/>
      </dsp:txXfrm>
    </dsp:sp>
    <dsp:sp modelId="{98E96AB0-D87A-4D30-9AF1-2E15600BEC28}">
      <dsp:nvSpPr>
        <dsp:cNvPr id="0" name=""/>
        <dsp:cNvSpPr/>
      </dsp:nvSpPr>
      <dsp:spPr>
        <a:xfrm rot="19285714">
          <a:off x="4249993" y="1455103"/>
          <a:ext cx="276208" cy="425053"/>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US" sz="1200" kern="1200" dirty="0"/>
        </a:p>
      </dsp:txBody>
      <dsp:txXfrm>
        <a:off x="4259032" y="1565946"/>
        <a:ext cx="193346" cy="255031"/>
      </dsp:txXfrm>
    </dsp:sp>
    <dsp:sp modelId="{5EDD29E4-8063-4E57-B45D-D6D1898EB3C4}">
      <dsp:nvSpPr>
        <dsp:cNvPr id="0" name=""/>
        <dsp:cNvSpPr/>
      </dsp:nvSpPr>
      <dsp:spPr>
        <a:xfrm>
          <a:off x="4409801" y="639116"/>
          <a:ext cx="1125141" cy="112514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a:t>What’s App</a:t>
          </a:r>
        </a:p>
      </dsp:txBody>
      <dsp:txXfrm>
        <a:off x="4574574" y="803889"/>
        <a:ext cx="795595" cy="795595"/>
      </dsp:txXfrm>
    </dsp:sp>
    <dsp:sp modelId="{CFDFA4B2-0588-B443-913A-7AD6F2C84C30}">
      <dsp:nvSpPr>
        <dsp:cNvPr id="0" name=""/>
        <dsp:cNvSpPr/>
      </dsp:nvSpPr>
      <dsp:spPr>
        <a:xfrm rot="1073721">
          <a:off x="4566993" y="2369965"/>
          <a:ext cx="203296" cy="425053"/>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dirty="0"/>
        </a:p>
      </dsp:txBody>
      <dsp:txXfrm>
        <a:off x="4568468" y="2445606"/>
        <a:ext cx="142307" cy="255031"/>
      </dsp:txXfrm>
    </dsp:sp>
    <dsp:sp modelId="{3F582AF2-4071-1048-8E9F-0FFD51D6BD5A}">
      <dsp:nvSpPr>
        <dsp:cNvPr id="0" name=""/>
        <dsp:cNvSpPr/>
      </dsp:nvSpPr>
      <dsp:spPr>
        <a:xfrm>
          <a:off x="4829409" y="2253489"/>
          <a:ext cx="1125141" cy="112514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dirty="0"/>
            <a:t>GoTo Meeting</a:t>
          </a:r>
        </a:p>
      </dsp:txBody>
      <dsp:txXfrm>
        <a:off x="4994182" y="2418262"/>
        <a:ext cx="795595" cy="795595"/>
      </dsp:txXfrm>
    </dsp:sp>
    <dsp:sp modelId="{095F5F39-4941-4A49-AE5E-5A4734778E57}">
      <dsp:nvSpPr>
        <dsp:cNvPr id="0" name=""/>
        <dsp:cNvSpPr/>
      </dsp:nvSpPr>
      <dsp:spPr>
        <a:xfrm rot="3722476">
          <a:off x="3946238" y="2843477"/>
          <a:ext cx="263316" cy="425053"/>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dirty="0"/>
        </a:p>
      </dsp:txBody>
      <dsp:txXfrm>
        <a:off x="3967218" y="2893600"/>
        <a:ext cx="184321" cy="255031"/>
      </dsp:txXfrm>
    </dsp:sp>
    <dsp:sp modelId="{2D8C0F47-879E-C44C-90AE-B65F70F1C86F}">
      <dsp:nvSpPr>
        <dsp:cNvPr id="0" name=""/>
        <dsp:cNvSpPr/>
      </dsp:nvSpPr>
      <dsp:spPr>
        <a:xfrm>
          <a:off x="3899037" y="3216345"/>
          <a:ext cx="1125141" cy="112514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dirty="0"/>
            <a:t>Video Conference / Jabber</a:t>
          </a:r>
        </a:p>
      </dsp:txBody>
      <dsp:txXfrm>
        <a:off x="4063810" y="3381118"/>
        <a:ext cx="795595" cy="795595"/>
      </dsp:txXfrm>
    </dsp:sp>
    <dsp:sp modelId="{3674B92C-BD76-F34A-B573-B47636652A2A}">
      <dsp:nvSpPr>
        <dsp:cNvPr id="0" name=""/>
        <dsp:cNvSpPr/>
      </dsp:nvSpPr>
      <dsp:spPr>
        <a:xfrm rot="6942857">
          <a:off x="3144591" y="2840048"/>
          <a:ext cx="246768" cy="425053"/>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dirty="0"/>
        </a:p>
      </dsp:txBody>
      <dsp:txXfrm rot="10800000">
        <a:off x="3197666" y="2891710"/>
        <a:ext cx="172738" cy="255031"/>
      </dsp:txXfrm>
    </dsp:sp>
    <dsp:sp modelId="{2CE32B8A-4850-8440-9F59-514D3EB235AC}">
      <dsp:nvSpPr>
        <dsp:cNvPr id="0" name=""/>
        <dsp:cNvSpPr/>
      </dsp:nvSpPr>
      <dsp:spPr>
        <a:xfrm>
          <a:off x="2357276" y="3212901"/>
          <a:ext cx="1125141" cy="112514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dirty="0"/>
            <a:t>SharePoint</a:t>
          </a:r>
        </a:p>
      </dsp:txBody>
      <dsp:txXfrm>
        <a:off x="2522049" y="3377674"/>
        <a:ext cx="795595" cy="795595"/>
      </dsp:txXfrm>
    </dsp:sp>
    <dsp:sp modelId="{D7D47193-504C-C243-8986-AE784C4B122F}">
      <dsp:nvSpPr>
        <dsp:cNvPr id="0" name=""/>
        <dsp:cNvSpPr/>
      </dsp:nvSpPr>
      <dsp:spPr>
        <a:xfrm rot="10039356">
          <a:off x="2454275" y="2285879"/>
          <a:ext cx="226233" cy="425053"/>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dirty="0"/>
        </a:p>
      </dsp:txBody>
      <dsp:txXfrm rot="10800000">
        <a:off x="2521318" y="2363443"/>
        <a:ext cx="158363" cy="255031"/>
      </dsp:txXfrm>
    </dsp:sp>
    <dsp:sp modelId="{0B11E98F-9788-2749-9F6D-C672538F6B47}">
      <dsp:nvSpPr>
        <dsp:cNvPr id="0" name=""/>
        <dsp:cNvSpPr/>
      </dsp:nvSpPr>
      <dsp:spPr>
        <a:xfrm>
          <a:off x="1241493" y="2107542"/>
          <a:ext cx="1125141" cy="112514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dirty="0"/>
            <a:t>Community of Practice</a:t>
          </a:r>
        </a:p>
      </dsp:txBody>
      <dsp:txXfrm>
        <a:off x="1406266" y="2272315"/>
        <a:ext cx="795595" cy="795595"/>
      </dsp:txXfrm>
    </dsp:sp>
    <dsp:sp modelId="{F277B1EE-75C4-A743-9186-DB544D304F61}">
      <dsp:nvSpPr>
        <dsp:cNvPr id="0" name=""/>
        <dsp:cNvSpPr/>
      </dsp:nvSpPr>
      <dsp:spPr>
        <a:xfrm rot="13181292">
          <a:off x="2710582" y="1382964"/>
          <a:ext cx="295762" cy="425053"/>
        </a:xfrm>
        <a:prstGeom prst="rightArrow">
          <a:avLst>
            <a:gd name="adj1" fmla="val 60000"/>
            <a:gd name="adj2" fmla="val 50000"/>
          </a:avLst>
        </a:prstGeom>
        <a:gradFill rotWithShape="0">
          <a:gsLst>
            <a:gs pos="0">
              <a:schemeClr val="accent1">
                <a:tint val="60000"/>
                <a:hueOff val="0"/>
                <a:satOff val="0"/>
                <a:lumOff val="0"/>
                <a:alphaOff val="0"/>
                <a:satMod val="103000"/>
                <a:lumMod val="102000"/>
                <a:tint val="94000"/>
              </a:schemeClr>
            </a:gs>
            <a:gs pos="50000">
              <a:schemeClr val="accent1">
                <a:tint val="60000"/>
                <a:hueOff val="0"/>
                <a:satOff val="0"/>
                <a:lumOff val="0"/>
                <a:alphaOff val="0"/>
                <a:satMod val="110000"/>
                <a:lumMod val="100000"/>
                <a:shade val="100000"/>
              </a:schemeClr>
            </a:gs>
            <a:gs pos="100000">
              <a:schemeClr val="accent1">
                <a:tint val="60000"/>
                <a:hueOff val="0"/>
                <a:satOff val="0"/>
                <a:lumOff val="0"/>
                <a:alphaOff val="0"/>
                <a:lumMod val="99000"/>
                <a:satMod val="120000"/>
                <a:shade val="78000"/>
              </a:schemeClr>
            </a:gs>
          </a:gsLst>
          <a:lin ang="5400000" scaled="0"/>
        </a:gradFill>
        <a:ln>
          <a:noFill/>
        </a:ln>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n-GB" sz="1200" kern="1200" dirty="0"/>
        </a:p>
      </dsp:txBody>
      <dsp:txXfrm rot="10800000">
        <a:off x="2789086" y="1496307"/>
        <a:ext cx="207033" cy="255031"/>
      </dsp:txXfrm>
    </dsp:sp>
    <dsp:sp modelId="{821A1423-E0F3-674D-BB30-4A341B9A225C}">
      <dsp:nvSpPr>
        <dsp:cNvPr id="0" name=""/>
        <dsp:cNvSpPr/>
      </dsp:nvSpPr>
      <dsp:spPr>
        <a:xfrm>
          <a:off x="1641819" y="490126"/>
          <a:ext cx="1125141" cy="112514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dirty="0"/>
            <a:t>Annual Gathering</a:t>
          </a:r>
        </a:p>
      </dsp:txBody>
      <dsp:txXfrm>
        <a:off x="1806592" y="654899"/>
        <a:ext cx="795595" cy="795595"/>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2B3992-4BDD-4338-AC88-D340BFC398B5}" type="datetimeFigureOut">
              <a:rPr lang="en-GB" smtClean="0"/>
              <a:pPr/>
              <a:t>02/10/2017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2749676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2B3992-4BDD-4338-AC88-D340BFC398B5}" type="datetimeFigureOut">
              <a:rPr lang="en-GB" smtClean="0"/>
              <a:pPr/>
              <a:t>02/10/2017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1147258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2B3992-4BDD-4338-AC88-D340BFC398B5}" type="datetimeFigureOut">
              <a:rPr lang="en-GB" smtClean="0"/>
              <a:pPr/>
              <a:t>02/10/2017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2798070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2B3992-4BDD-4338-AC88-D340BFC398B5}" type="datetimeFigureOut">
              <a:rPr lang="en-GB" smtClean="0"/>
              <a:pPr/>
              <a:t>02/10/2017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1442415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A2B3992-4BDD-4338-AC88-D340BFC398B5}" type="datetimeFigureOut">
              <a:rPr lang="en-GB" smtClean="0"/>
              <a:pPr/>
              <a:t>02/10/2017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1948300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2B3992-4BDD-4338-AC88-D340BFC398B5}" type="datetimeFigureOut">
              <a:rPr lang="en-GB" smtClean="0"/>
              <a:pPr/>
              <a:t>02/10/2017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1813296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2B3992-4BDD-4338-AC88-D340BFC398B5}" type="datetimeFigureOut">
              <a:rPr lang="en-GB" smtClean="0"/>
              <a:pPr/>
              <a:t>02/10/2017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3854457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2B3992-4BDD-4338-AC88-D340BFC398B5}" type="datetimeFigureOut">
              <a:rPr lang="en-GB" smtClean="0"/>
              <a:pPr/>
              <a:t>02/10/2017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15346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2B3992-4BDD-4338-AC88-D340BFC398B5}" type="datetimeFigureOut">
              <a:rPr lang="en-GB" smtClean="0"/>
              <a:pPr/>
              <a:t>02/10/2017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1089581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2B3992-4BDD-4338-AC88-D340BFC398B5}" type="datetimeFigureOut">
              <a:rPr lang="en-GB" smtClean="0"/>
              <a:pPr/>
              <a:t>02/10/2017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2123232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A2B3992-4BDD-4338-AC88-D340BFC398B5}" type="datetimeFigureOut">
              <a:rPr lang="en-GB" smtClean="0"/>
              <a:pPr/>
              <a:t>02/10/2017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3717751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2B3992-4BDD-4338-AC88-D340BFC398B5}" type="datetimeFigureOut">
              <a:rPr lang="en-GB" smtClean="0"/>
              <a:pPr/>
              <a:t>02/10/2017</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E1C3-9630-4EFB-834D-818137340BDB}" type="slidenum">
              <a:rPr lang="en-GB" smtClean="0"/>
              <a:pPr/>
              <a:t>‹#›</a:t>
            </a:fld>
            <a:endParaRPr lang="en-GB" dirty="0"/>
          </a:p>
        </p:txBody>
      </p:sp>
    </p:spTree>
    <p:extLst>
      <p:ext uri="{BB962C8B-B14F-4D97-AF65-F5344CB8AC3E}">
        <p14:creationId xmlns:p14="http://schemas.microsoft.com/office/powerpoint/2010/main" val="905772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microsoft.com/office/2007/relationships/hdphoto" Target="../media/hdphoto1.wdp"/><Relationship Id="rId7" Type="http://schemas.openxmlformats.org/officeDocument/2006/relationships/diagramColors" Target="../diagrams/colors1.xml"/><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10" Type="http://schemas.openxmlformats.org/officeDocument/2006/relationships/image" Target="../media/image2.jpeg"/><Relationship Id="rId4" Type="http://schemas.openxmlformats.org/officeDocument/2006/relationships/diagramData" Target="../diagrams/data1.xml"/><Relationship Id="rId9"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0" y="12832"/>
            <a:ext cx="12191999" cy="578874"/>
          </a:xfrm>
          <a:solidFill>
            <a:schemeClr val="accent1">
              <a:lumMod val="75000"/>
            </a:schemeClr>
          </a:solidFill>
        </p:spPr>
        <p:txBody>
          <a:bodyPr>
            <a:normAutofit/>
          </a:bodyPr>
          <a:lstStyle/>
          <a:p>
            <a:pPr algn="ctr"/>
            <a:r>
              <a:rPr lang="en-GB" sz="3200" dirty="0">
                <a:solidFill>
                  <a:schemeClr val="bg1"/>
                </a:solidFill>
              </a:rPr>
              <a:t>Working Well Together Matters</a:t>
            </a:r>
          </a:p>
        </p:txBody>
      </p:sp>
      <p:pic>
        <p:nvPicPr>
          <p:cNvPr id="13" name="Picture 12"/>
          <p:cNvPicPr>
            <a:picLocks noChangeAspect="1"/>
          </p:cNvPicPr>
          <p:nvPr/>
        </p:nvPicPr>
        <p:blipFill>
          <a:blip r:embed="rId2" cstate="print">
            <a:duotone>
              <a:schemeClr val="accent4">
                <a:shade val="45000"/>
                <a:satMod val="135000"/>
              </a:schemeClr>
              <a:prstClr val="white"/>
            </a:duotone>
            <a:extLst>
              <a:ext uri="{28A0092B-C50C-407E-A947-70E740481C1C}">
                <a14:useLocalDpi xmlns:a14="http://schemas.microsoft.com/office/drawing/2010/main" val="0"/>
              </a:ext>
            </a:extLst>
          </a:blip>
          <a:stretch>
            <a:fillRect/>
          </a:stretch>
        </p:blipFill>
        <p:spPr>
          <a:xfrm>
            <a:off x="2667913" y="973777"/>
            <a:ext cx="6218460" cy="5884223"/>
          </a:xfrm>
          <a:prstGeom prst="rect">
            <a:avLst/>
          </a:prstGeom>
        </p:spPr>
      </p:pic>
      <p:grpSp>
        <p:nvGrpSpPr>
          <p:cNvPr id="9" name="Group 8"/>
          <p:cNvGrpSpPr/>
          <p:nvPr/>
        </p:nvGrpSpPr>
        <p:grpSpPr>
          <a:xfrm>
            <a:off x="6184275" y="4567477"/>
            <a:ext cx="5490348" cy="2067438"/>
            <a:chOff x="5428" y="2446254"/>
            <a:chExt cx="5490348" cy="2067438"/>
          </a:xfrm>
        </p:grpSpPr>
        <p:sp>
          <p:nvSpPr>
            <p:cNvPr id="14" name="Rectangle 13"/>
            <p:cNvSpPr/>
            <p:nvPr/>
          </p:nvSpPr>
          <p:spPr>
            <a:xfrm>
              <a:off x="1136245" y="3222196"/>
              <a:ext cx="4359531" cy="12914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200" b="1" dirty="0"/>
                <a:t>Explore use of a variety of mediums to strengthen communication and nurture relationships.</a:t>
              </a:r>
            </a:p>
            <a:p>
              <a:pPr marL="285750" indent="-285750">
                <a:buFont typeface="Arial" panose="020B0604020202020204" pitchFamily="34" charset="0"/>
                <a:buChar char="•"/>
              </a:pPr>
              <a:endParaRPr lang="en-GB" sz="1200" b="1" dirty="0"/>
            </a:p>
            <a:p>
              <a:pPr marL="285750" indent="-285750">
                <a:buFont typeface="Arial" panose="020B0604020202020204" pitchFamily="34" charset="0"/>
                <a:buChar char="•"/>
              </a:pPr>
              <a:r>
                <a:rPr lang="en-GB" sz="1200" b="1" dirty="0"/>
                <a:t>Proactively seek ways to collaborate, support and share practice across NHS boards.</a:t>
              </a:r>
            </a:p>
            <a:p>
              <a:pPr marL="285750" indent="-285750">
                <a:buFont typeface="Arial" panose="020B0604020202020204" pitchFamily="34" charset="0"/>
                <a:buChar char="•"/>
              </a:pPr>
              <a:endParaRPr lang="en-GB" sz="1200" b="1" dirty="0"/>
            </a:p>
            <a:p>
              <a:pPr marL="285750" indent="-285750">
                <a:buFont typeface="Arial" panose="020B0604020202020204" pitchFamily="34" charset="0"/>
                <a:buChar char="•"/>
              </a:pPr>
              <a:r>
                <a:rPr lang="en-GB" sz="1200" b="1" dirty="0"/>
                <a:t>Facilitate new members to build relations within the team.</a:t>
              </a:r>
            </a:p>
          </p:txBody>
        </p:sp>
        <p:sp>
          <p:nvSpPr>
            <p:cNvPr id="15" name="Cloud 14"/>
            <p:cNvSpPr/>
            <p:nvPr/>
          </p:nvSpPr>
          <p:spPr>
            <a:xfrm>
              <a:off x="5428" y="2446254"/>
              <a:ext cx="2356771" cy="775942"/>
            </a:xfrm>
            <a:prstGeom prst="cloud">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So we committed to…</a:t>
              </a:r>
            </a:p>
          </p:txBody>
        </p:sp>
      </p:grpSp>
      <p:grpSp>
        <p:nvGrpSpPr>
          <p:cNvPr id="5" name="Group 4"/>
          <p:cNvGrpSpPr/>
          <p:nvPr/>
        </p:nvGrpSpPr>
        <p:grpSpPr>
          <a:xfrm>
            <a:off x="5315545" y="3071887"/>
            <a:ext cx="5799258" cy="1417342"/>
            <a:chOff x="782787" y="786545"/>
            <a:chExt cx="5799258" cy="1417342"/>
          </a:xfrm>
        </p:grpSpPr>
        <p:sp>
          <p:nvSpPr>
            <p:cNvPr id="17" name="Rectangle 16"/>
            <p:cNvSpPr/>
            <p:nvPr/>
          </p:nvSpPr>
          <p:spPr>
            <a:xfrm>
              <a:off x="1860739" y="1462533"/>
              <a:ext cx="4721306" cy="7413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200" b="1" dirty="0"/>
                <a:t>Enhanced sense of peer support and team working to promote resilience.</a:t>
              </a:r>
            </a:p>
            <a:p>
              <a:pPr marL="285750" indent="-285750">
                <a:buFont typeface="Arial" panose="020B0604020202020204" pitchFamily="34" charset="0"/>
                <a:buChar char="•"/>
              </a:pPr>
              <a:endParaRPr lang="en-GB" sz="1200" b="1" dirty="0"/>
            </a:p>
            <a:p>
              <a:pPr marL="285750" indent="-285750">
                <a:buFont typeface="Arial" panose="020B0604020202020204" pitchFamily="34" charset="0"/>
                <a:buChar char="•"/>
              </a:pPr>
              <a:r>
                <a:rPr lang="en-GB" sz="1200" b="1" dirty="0"/>
                <a:t>More effective collaboration and cross boundary working.</a:t>
              </a:r>
            </a:p>
          </p:txBody>
        </p:sp>
        <p:sp>
          <p:nvSpPr>
            <p:cNvPr id="22" name="Cloud 21"/>
            <p:cNvSpPr/>
            <p:nvPr/>
          </p:nvSpPr>
          <p:spPr>
            <a:xfrm>
              <a:off x="782787" y="786545"/>
              <a:ext cx="1934362" cy="756398"/>
            </a:xfrm>
            <a:prstGeom prst="cloud">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We agreed we wanted…</a:t>
              </a:r>
            </a:p>
          </p:txBody>
        </p:sp>
      </p:grpSp>
      <p:grpSp>
        <p:nvGrpSpPr>
          <p:cNvPr id="12" name="Group 11"/>
          <p:cNvGrpSpPr/>
          <p:nvPr/>
        </p:nvGrpSpPr>
        <p:grpSpPr>
          <a:xfrm>
            <a:off x="19574" y="4336548"/>
            <a:ext cx="5907377" cy="2298367"/>
            <a:chOff x="6103815" y="1025180"/>
            <a:chExt cx="5907377" cy="2298367"/>
          </a:xfrm>
        </p:grpSpPr>
        <p:sp>
          <p:nvSpPr>
            <p:cNvPr id="27" name="Rectangle 26"/>
            <p:cNvSpPr/>
            <p:nvPr/>
          </p:nvSpPr>
          <p:spPr>
            <a:xfrm>
              <a:off x="7268321" y="1855645"/>
              <a:ext cx="4742871" cy="14679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200" b="1" dirty="0"/>
                <a:t>The challenges presented by geographical divides and diversity in working patterns.</a:t>
              </a:r>
            </a:p>
            <a:p>
              <a:endParaRPr lang="en-GB" sz="1200" b="1" dirty="0"/>
            </a:p>
            <a:p>
              <a:pPr marL="285750" indent="-285750">
                <a:buFont typeface="Arial" panose="020B0604020202020204" pitchFamily="34" charset="0"/>
                <a:buChar char="•"/>
              </a:pPr>
              <a:r>
                <a:rPr lang="en-GB" sz="1200" b="1" dirty="0"/>
                <a:t>The challenge of balancing engagement within both our host boards and NES to maintain an informed and effective profile within each.</a:t>
              </a:r>
            </a:p>
          </p:txBody>
        </p:sp>
        <p:sp>
          <p:nvSpPr>
            <p:cNvPr id="28" name="Cloud 27"/>
            <p:cNvSpPr/>
            <p:nvPr/>
          </p:nvSpPr>
          <p:spPr>
            <a:xfrm>
              <a:off x="6103815" y="1025180"/>
              <a:ext cx="2305455" cy="870576"/>
            </a:xfrm>
            <a:prstGeom prst="cloud">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And needed to overcome…</a:t>
              </a:r>
            </a:p>
          </p:txBody>
        </p:sp>
      </p:grpSp>
      <p:grpSp>
        <p:nvGrpSpPr>
          <p:cNvPr id="10" name="Group 9"/>
          <p:cNvGrpSpPr/>
          <p:nvPr/>
        </p:nvGrpSpPr>
        <p:grpSpPr>
          <a:xfrm>
            <a:off x="19574" y="2321355"/>
            <a:ext cx="5118968" cy="1980139"/>
            <a:chOff x="7052254" y="3019593"/>
            <a:chExt cx="5250945" cy="1980139"/>
          </a:xfrm>
        </p:grpSpPr>
        <p:sp>
          <p:nvSpPr>
            <p:cNvPr id="8" name="Rectangle 7"/>
            <p:cNvSpPr/>
            <p:nvPr/>
          </p:nvSpPr>
          <p:spPr>
            <a:xfrm>
              <a:off x="7812053" y="3885111"/>
              <a:ext cx="4491146" cy="11146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dirty="0"/>
                <a:t>There was scope to improve our score in relation to:</a:t>
              </a:r>
            </a:p>
            <a:p>
              <a:endParaRPr lang="en-GB" sz="1200" b="1" dirty="0"/>
            </a:p>
            <a:p>
              <a:pPr marL="285750" indent="-285750">
                <a:buFont typeface="Arial" panose="020B0604020202020204" pitchFamily="34" charset="0"/>
                <a:buChar char="•"/>
              </a:pPr>
              <a:r>
                <a:rPr lang="en-GB" sz="1200" b="1" dirty="0"/>
                <a:t>I get the information I need to do my job well  (83%)</a:t>
              </a:r>
            </a:p>
            <a:p>
              <a:endParaRPr lang="en-GB" sz="1200" b="1" dirty="0"/>
            </a:p>
            <a:p>
              <a:pPr marL="285750" indent="-285750">
                <a:buFont typeface="Arial" panose="020B0604020202020204" pitchFamily="34" charset="0"/>
                <a:buChar char="•"/>
              </a:pPr>
              <a:r>
                <a:rPr lang="en-GB" sz="1200" b="1" dirty="0"/>
                <a:t>My team works well together (88%)</a:t>
              </a:r>
            </a:p>
          </p:txBody>
        </p:sp>
        <p:sp>
          <p:nvSpPr>
            <p:cNvPr id="33" name="Cloud 32"/>
            <p:cNvSpPr/>
            <p:nvPr/>
          </p:nvSpPr>
          <p:spPr>
            <a:xfrm>
              <a:off x="7052254" y="3019593"/>
              <a:ext cx="2161687" cy="944185"/>
            </a:xfrm>
            <a:prstGeom prst="cloud">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Our </a:t>
              </a:r>
              <a:r>
                <a:rPr lang="en-GB" sz="1600" b="1" dirty="0" err="1">
                  <a:solidFill>
                    <a:schemeClr val="tx1"/>
                  </a:solidFill>
                </a:rPr>
                <a:t>iMatter</a:t>
              </a:r>
              <a:r>
                <a:rPr lang="en-GB" sz="1600" b="1" dirty="0">
                  <a:solidFill>
                    <a:schemeClr val="tx1"/>
                  </a:solidFill>
                </a:rPr>
                <a:t> report highlighted…</a:t>
              </a:r>
            </a:p>
          </p:txBody>
        </p:sp>
      </p:grpSp>
      <p:sp>
        <p:nvSpPr>
          <p:cNvPr id="24" name="Rectangle: Diagonal Corners Rounded 23"/>
          <p:cNvSpPr/>
          <p:nvPr/>
        </p:nvSpPr>
        <p:spPr>
          <a:xfrm>
            <a:off x="1601195" y="669147"/>
            <a:ext cx="8351895" cy="1474470"/>
          </a:xfrm>
          <a:prstGeom prst="round2Diag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The NHS Education for Scotland (NES) Practice Educator National Network</a:t>
            </a:r>
          </a:p>
          <a:p>
            <a:pPr algn="ctr"/>
            <a:endParaRPr lang="en-GB" b="1" dirty="0">
              <a:solidFill>
                <a:schemeClr val="tx1"/>
              </a:solidFill>
            </a:endParaRPr>
          </a:p>
          <a:p>
            <a:pPr algn="ctr"/>
            <a:r>
              <a:rPr lang="en-GB" b="1" dirty="0">
                <a:solidFill>
                  <a:schemeClr val="tx1"/>
                </a:solidFill>
              </a:rPr>
              <a:t>We are a team of 16 Practice Educators, employed by the national health board NES and hosted within one of the 14 territorial NHS Boards.</a:t>
            </a:r>
          </a:p>
        </p:txBody>
      </p:sp>
      <p:pic>
        <p:nvPicPr>
          <p:cNvPr id="18" name="Picture 17">
            <a:extLst>
              <a:ext uri="{FF2B5EF4-FFF2-40B4-BE49-F238E27FC236}">
                <a16:creationId xmlns="" xmlns:a16="http://schemas.microsoft.com/office/drawing/2014/main" id="{19356F59-412D-477D-8500-EBFB20939F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51890" y="278452"/>
            <a:ext cx="1390650" cy="1390650"/>
          </a:xfrm>
          <a:prstGeom prst="rect">
            <a:avLst/>
          </a:prstGeom>
        </p:spPr>
      </p:pic>
    </p:spTree>
    <p:extLst>
      <p:ext uri="{BB962C8B-B14F-4D97-AF65-F5344CB8AC3E}">
        <p14:creationId xmlns:p14="http://schemas.microsoft.com/office/powerpoint/2010/main" val="3990893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p:cNvPicPr>
            <a:picLocks noChangeAspect="1"/>
          </p:cNvPicPr>
          <p:nvPr/>
        </p:nvPicPr>
        <p:blipFill rotWithShape="1">
          <a:blip r:embed="rId2" cstate="print">
            <a:duotone>
              <a:schemeClr val="bg2">
                <a:shade val="45000"/>
                <a:satMod val="135000"/>
              </a:schemeClr>
              <a:prstClr val="white"/>
            </a:duotone>
            <a:extLst>
              <a:ext uri="{BEBA8EAE-BF5A-486C-A8C5-ECC9F3942E4B}">
                <a14:imgProps xmlns:a14="http://schemas.microsoft.com/office/drawing/2010/main">
                  <a14:imgLayer r:embed="rId3">
                    <a14:imgEffect>
                      <a14:colorTemperature colorTemp="4090"/>
                    </a14:imgEffect>
                    <a14:imgEffect>
                      <a14:saturation sat="0"/>
                    </a14:imgEffect>
                  </a14:imgLayer>
                </a14:imgProps>
              </a:ext>
              <a:ext uri="{28A0092B-C50C-407E-A947-70E740481C1C}">
                <a14:useLocalDpi xmlns:a14="http://schemas.microsoft.com/office/drawing/2010/main" val="0"/>
              </a:ext>
            </a:extLst>
          </a:blip>
          <a:srcRect r="2246" b="3451"/>
          <a:stretch/>
        </p:blipFill>
        <p:spPr>
          <a:xfrm>
            <a:off x="274320" y="1161250"/>
            <a:ext cx="11550787" cy="5562409"/>
          </a:xfrm>
          <a:prstGeom prst="rect">
            <a:avLst/>
          </a:prstGeom>
        </p:spPr>
      </p:pic>
      <p:sp>
        <p:nvSpPr>
          <p:cNvPr id="6" name="Title 10"/>
          <p:cNvSpPr txBox="1">
            <a:spLocks/>
          </p:cNvSpPr>
          <p:nvPr/>
        </p:nvSpPr>
        <p:spPr>
          <a:xfrm>
            <a:off x="1794803" y="241943"/>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GB" dirty="0"/>
          </a:p>
        </p:txBody>
      </p:sp>
      <p:sp>
        <p:nvSpPr>
          <p:cNvPr id="8" name="Title 10"/>
          <p:cNvSpPr txBox="1">
            <a:spLocks/>
          </p:cNvSpPr>
          <p:nvPr/>
        </p:nvSpPr>
        <p:spPr>
          <a:xfrm>
            <a:off x="0" y="12832"/>
            <a:ext cx="12191999" cy="578874"/>
          </a:xfrm>
          <a:prstGeom prst="rect">
            <a:avLst/>
          </a:prstGeom>
          <a:solidFill>
            <a:schemeClr val="accent1">
              <a:lumMod val="75000"/>
            </a:schemeClr>
          </a:solidFill>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200" dirty="0">
                <a:solidFill>
                  <a:schemeClr val="bg1"/>
                </a:solidFill>
              </a:rPr>
              <a:t>Working Well Together Matters</a:t>
            </a:r>
          </a:p>
        </p:txBody>
      </p:sp>
      <p:sp>
        <p:nvSpPr>
          <p:cNvPr id="9" name="Rectangle: Diagonal Corners Rounded 8"/>
          <p:cNvSpPr/>
          <p:nvPr/>
        </p:nvSpPr>
        <p:spPr>
          <a:xfrm>
            <a:off x="1519311" y="582376"/>
            <a:ext cx="8415795" cy="551856"/>
          </a:xfrm>
          <a:prstGeom prst="round2Diag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Explored and used  a variety of digital systems to transform our team working</a:t>
            </a:r>
          </a:p>
        </p:txBody>
      </p:sp>
      <p:sp>
        <p:nvSpPr>
          <p:cNvPr id="19" name="Cloud 18"/>
          <p:cNvSpPr/>
          <p:nvPr/>
        </p:nvSpPr>
        <p:spPr>
          <a:xfrm>
            <a:off x="4307729" y="1091044"/>
            <a:ext cx="3913350" cy="1290035"/>
          </a:xfrm>
          <a:prstGeom prst="cloud">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Facility to record in some digital systems helps promotes equity for part time team members</a:t>
            </a:r>
          </a:p>
        </p:txBody>
      </p:sp>
      <p:grpSp>
        <p:nvGrpSpPr>
          <p:cNvPr id="2" name="Group 1"/>
          <p:cNvGrpSpPr/>
          <p:nvPr/>
        </p:nvGrpSpPr>
        <p:grpSpPr>
          <a:xfrm>
            <a:off x="405474" y="1753428"/>
            <a:ext cx="10993308" cy="4997248"/>
            <a:chOff x="746760" y="748521"/>
            <a:chExt cx="11311686" cy="5887258"/>
          </a:xfrm>
        </p:grpSpPr>
        <p:graphicFrame>
          <p:nvGraphicFramePr>
            <p:cNvPr id="10" name="Diagram 9"/>
            <p:cNvGraphicFramePr/>
            <p:nvPr>
              <p:extLst>
                <p:ext uri="{D42A27DB-BD31-4B8C-83A1-F6EECF244321}">
                  <p14:modId xmlns:p14="http://schemas.microsoft.com/office/powerpoint/2010/main" val="3842151578"/>
                </p:ext>
              </p:extLst>
            </p:nvPr>
          </p:nvGraphicFramePr>
          <p:xfrm>
            <a:off x="3294441" y="1438363"/>
            <a:ext cx="7516324" cy="511470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4" name="Speech Bubble: Rectangle with Corners Rounded 13"/>
            <p:cNvSpPr/>
            <p:nvPr/>
          </p:nvSpPr>
          <p:spPr>
            <a:xfrm>
              <a:off x="746760" y="748521"/>
              <a:ext cx="3442283" cy="1730104"/>
            </a:xfrm>
            <a:prstGeom prst="wedgeRoundRectCallout">
              <a:avLst>
                <a:gd name="adj1" fmla="val 66852"/>
                <a:gd name="adj2" fmla="val 45321"/>
                <a:gd name="adj3" fmla="val 16667"/>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200" b="1" dirty="0">
                  <a:solidFill>
                    <a:schemeClr val="bg1"/>
                  </a:solidFill>
                </a:rPr>
                <a:t>In acknowledgment of the value of face to face contact we continue to have this yearly event and aim to support it with the use of digital technology rather than replace it.</a:t>
              </a:r>
            </a:p>
          </p:txBody>
        </p:sp>
        <p:sp>
          <p:nvSpPr>
            <p:cNvPr id="15" name="Speech Bubble: Rectangle with Corners Rounded 14"/>
            <p:cNvSpPr/>
            <p:nvPr/>
          </p:nvSpPr>
          <p:spPr>
            <a:xfrm>
              <a:off x="8783192" y="1117755"/>
              <a:ext cx="2829273" cy="678861"/>
            </a:xfrm>
            <a:prstGeom prst="wedgeRoundRectCallout">
              <a:avLst>
                <a:gd name="adj1" fmla="val -84090"/>
                <a:gd name="adj2" fmla="val 34001"/>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Great for impromptu small group working and 1:1 peer support</a:t>
              </a:r>
            </a:p>
          </p:txBody>
        </p:sp>
        <p:sp>
          <p:nvSpPr>
            <p:cNvPr id="16" name="Speech Bubble: Rectangle with Corners Rounded 15"/>
            <p:cNvSpPr/>
            <p:nvPr/>
          </p:nvSpPr>
          <p:spPr>
            <a:xfrm>
              <a:off x="10197828" y="2322665"/>
              <a:ext cx="1547833" cy="916730"/>
            </a:xfrm>
            <a:prstGeom prst="wedgeRoundRectCallout">
              <a:avLst>
                <a:gd name="adj1" fmla="val -120821"/>
                <a:gd name="adj2" fmla="val 1308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Used for team social contact </a:t>
              </a:r>
            </a:p>
            <a:p>
              <a:pPr algn="ctr"/>
              <a:r>
                <a:rPr lang="en-GB" sz="1200" b="1" dirty="0">
                  <a:solidFill>
                    <a:schemeClr val="bg1"/>
                  </a:solidFill>
                </a:rPr>
                <a:t>#joyatwork!</a:t>
              </a:r>
            </a:p>
          </p:txBody>
        </p:sp>
        <p:sp>
          <p:nvSpPr>
            <p:cNvPr id="17" name="Speech Bubble: Rectangle with Corners Rounded 16"/>
            <p:cNvSpPr/>
            <p:nvPr/>
          </p:nvSpPr>
          <p:spPr>
            <a:xfrm>
              <a:off x="10197828" y="3913837"/>
              <a:ext cx="1860618" cy="916730"/>
            </a:xfrm>
            <a:prstGeom prst="wedgeRoundRectCallout">
              <a:avLst>
                <a:gd name="adj1" fmla="val -86147"/>
                <a:gd name="adj2" fmla="val 2145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Used regularly for operational meetings and as required for sub group work</a:t>
              </a:r>
            </a:p>
          </p:txBody>
        </p:sp>
        <p:sp>
          <p:nvSpPr>
            <p:cNvPr id="18" name="Speech Bubble: Rectangle with Corners Rounded 17"/>
            <p:cNvSpPr/>
            <p:nvPr/>
          </p:nvSpPr>
          <p:spPr>
            <a:xfrm>
              <a:off x="9810592" y="5349637"/>
              <a:ext cx="1935069" cy="1286141"/>
            </a:xfrm>
            <a:prstGeom prst="wedgeRoundRectCallout">
              <a:avLst>
                <a:gd name="adj1" fmla="val -115835"/>
                <a:gd name="adj2" fmla="val 6554"/>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Used regularly for operational meetings &amp; to participate in wider organisation meetings</a:t>
              </a:r>
            </a:p>
          </p:txBody>
        </p:sp>
        <p:sp>
          <p:nvSpPr>
            <p:cNvPr id="20" name="Speech Bubble: Rectangle with Corners Rounded 19"/>
            <p:cNvSpPr/>
            <p:nvPr/>
          </p:nvSpPr>
          <p:spPr>
            <a:xfrm>
              <a:off x="2492741" y="5349637"/>
              <a:ext cx="2386867" cy="1286142"/>
            </a:xfrm>
            <a:prstGeom prst="wedgeRoundRectCallout">
              <a:avLst>
                <a:gd name="adj1" fmla="val 80282"/>
                <a:gd name="adj2" fmla="val 557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Used to enable group working, sharing of resources and shared access to operational documents</a:t>
              </a:r>
            </a:p>
          </p:txBody>
        </p:sp>
        <p:sp>
          <p:nvSpPr>
            <p:cNvPr id="21" name="Speech Bubble: Rectangle with Corners Rounded 20"/>
            <p:cNvSpPr/>
            <p:nvPr/>
          </p:nvSpPr>
          <p:spPr>
            <a:xfrm>
              <a:off x="914735" y="3995716"/>
              <a:ext cx="2567481" cy="1029041"/>
            </a:xfrm>
            <a:prstGeom prst="wedgeRoundRectCallout">
              <a:avLst>
                <a:gd name="adj1" fmla="val 83647"/>
                <a:gd name="adj2" fmla="val 791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Sharing information on distributed key lead roles to facilitate efficiency in keeping up to date</a:t>
              </a:r>
            </a:p>
          </p:txBody>
        </p:sp>
      </p:grpSp>
      <p:pic>
        <p:nvPicPr>
          <p:cNvPr id="22" name="Content Placeholder 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130549" y="3562598"/>
            <a:ext cx="2661994" cy="20306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25" name="Picture 24">
            <a:extLst>
              <a:ext uri="{FF2B5EF4-FFF2-40B4-BE49-F238E27FC236}">
                <a16:creationId xmlns="" xmlns:a16="http://schemas.microsoft.com/office/drawing/2014/main" id="{02BE2717-DEDC-4E3D-AF6B-DA6D2BC2D323}"/>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651890" y="278452"/>
            <a:ext cx="1390650" cy="1390650"/>
          </a:xfrm>
          <a:prstGeom prst="rect">
            <a:avLst/>
          </a:prstGeom>
        </p:spPr>
      </p:pic>
    </p:spTree>
    <p:extLst>
      <p:ext uri="{BB962C8B-B14F-4D97-AF65-F5344CB8AC3E}">
        <p14:creationId xmlns:p14="http://schemas.microsoft.com/office/powerpoint/2010/main" val="33325664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alphaModFix amt="36000"/>
            <a:lum/>
          </a:blip>
          <a:srcRect/>
          <a:stretch>
            <a:fillRect t="-17000" b="-17000"/>
          </a:stretch>
        </a:blipFill>
        <a:effectLst/>
      </p:bgPr>
    </p:bg>
    <p:spTree>
      <p:nvGrpSpPr>
        <p:cNvPr id="1" name=""/>
        <p:cNvGrpSpPr/>
        <p:nvPr/>
      </p:nvGrpSpPr>
      <p:grpSpPr>
        <a:xfrm>
          <a:off x="0" y="0"/>
          <a:ext cx="0" cy="0"/>
          <a:chOff x="0" y="0"/>
          <a:chExt cx="0" cy="0"/>
        </a:xfrm>
      </p:grpSpPr>
      <p:sp>
        <p:nvSpPr>
          <p:cNvPr id="10" name="Rectangle 9"/>
          <p:cNvSpPr/>
          <p:nvPr/>
        </p:nvSpPr>
        <p:spPr>
          <a:xfrm>
            <a:off x="645607" y="1102662"/>
            <a:ext cx="4175775" cy="21550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400" b="1" dirty="0"/>
              <a:t>While we highly value face to face contact, these changes have helped us to achieve benefits such as: </a:t>
            </a:r>
          </a:p>
          <a:p>
            <a:endParaRPr lang="en-GB" sz="1400" b="1" dirty="0"/>
          </a:p>
          <a:p>
            <a:pPr marL="171450" indent="-171450">
              <a:buFont typeface="Arial" panose="020B0604020202020204" pitchFamily="34" charset="0"/>
              <a:buChar char="•"/>
            </a:pPr>
            <a:r>
              <a:rPr lang="en-GB" sz="1400" b="1" dirty="0"/>
              <a:t>Increased collaborative working and sharing of good practice</a:t>
            </a:r>
          </a:p>
          <a:p>
            <a:pPr marL="171450" indent="-171450">
              <a:buFont typeface="Arial" panose="020B0604020202020204" pitchFamily="34" charset="0"/>
              <a:buChar char="•"/>
            </a:pPr>
            <a:r>
              <a:rPr lang="en-GB" sz="1400" b="1" dirty="0"/>
              <a:t>Enhanced peer support</a:t>
            </a:r>
          </a:p>
          <a:p>
            <a:pPr marL="171450" indent="-171450">
              <a:buFont typeface="Arial" panose="020B0604020202020204" pitchFamily="34" charset="0"/>
              <a:buChar char="•"/>
            </a:pPr>
            <a:r>
              <a:rPr lang="en-GB" sz="1400" b="1" dirty="0"/>
              <a:t>Reduction in travel and increased achievement of work life balance for PEs who can’t attend face to face meetings without incurring significant travel</a:t>
            </a:r>
          </a:p>
        </p:txBody>
      </p:sp>
      <p:grpSp>
        <p:nvGrpSpPr>
          <p:cNvPr id="5" name="Group 4"/>
          <p:cNvGrpSpPr/>
          <p:nvPr/>
        </p:nvGrpSpPr>
        <p:grpSpPr>
          <a:xfrm>
            <a:off x="180273" y="3167079"/>
            <a:ext cx="11608454" cy="3571347"/>
            <a:chOff x="1898389" y="4767932"/>
            <a:chExt cx="10171217" cy="1824482"/>
          </a:xfrm>
        </p:grpSpPr>
        <p:sp>
          <p:nvSpPr>
            <p:cNvPr id="6" name="Rectangle 5"/>
            <p:cNvSpPr/>
            <p:nvPr/>
          </p:nvSpPr>
          <p:spPr>
            <a:xfrm>
              <a:off x="2720110" y="5310046"/>
              <a:ext cx="4742870" cy="12823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400" b="1" dirty="0"/>
                <a:t>We are more effective in our use of available digital communication systems</a:t>
              </a:r>
            </a:p>
            <a:p>
              <a:endParaRPr lang="en-GB" sz="1400" b="1" dirty="0"/>
            </a:p>
            <a:p>
              <a:pPr marL="285750" indent="-285750">
                <a:buFont typeface="Arial" panose="020B0604020202020204" pitchFamily="34" charset="0"/>
                <a:buChar char="•"/>
              </a:pPr>
              <a:r>
                <a:rPr lang="en-GB" sz="1400" b="1" dirty="0"/>
                <a:t>We have enhanced our communication helping to consolidate and strengthen our relationships with each other, our NHS Board and NES colleagues</a:t>
              </a:r>
            </a:p>
            <a:p>
              <a:endParaRPr lang="en-GB" sz="1400" b="1" dirty="0"/>
            </a:p>
            <a:p>
              <a:pPr marL="285750" indent="-285750">
                <a:buFont typeface="Arial" panose="020B0604020202020204" pitchFamily="34" charset="0"/>
                <a:buChar char="•"/>
              </a:pPr>
              <a:r>
                <a:rPr lang="en-GB" sz="1400" b="1" dirty="0"/>
                <a:t>We have heightened efficiency and effectiveness within our roles  through sharing learning and resources more effectively across NHS boards</a:t>
              </a:r>
            </a:p>
          </p:txBody>
        </p:sp>
        <p:sp>
          <p:nvSpPr>
            <p:cNvPr id="7" name="Rectangle 6"/>
            <p:cNvSpPr/>
            <p:nvPr/>
          </p:nvSpPr>
          <p:spPr>
            <a:xfrm>
              <a:off x="7462980" y="5310046"/>
              <a:ext cx="4606626" cy="128236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GB" sz="1400" b="1" dirty="0"/>
                <a:t>We have optimised different ways of communicating for specific purposes including GoTo Meeting, Skype &amp; What’s App, placing high value on investing in internal relations and creating resilience within the team</a:t>
              </a:r>
            </a:p>
            <a:p>
              <a:endParaRPr lang="en-GB" sz="1400" b="1" dirty="0"/>
            </a:p>
            <a:p>
              <a:pPr marL="285750" indent="-285750">
                <a:buFont typeface="Arial" panose="020B0604020202020204" pitchFamily="34" charset="0"/>
                <a:buChar char="•"/>
              </a:pPr>
              <a:r>
                <a:rPr lang="en-GB" sz="1400" b="1" dirty="0"/>
                <a:t>We have engaged more with each other regarding sharing of resources, skills and knowledge in order to support activity across NHS boards</a:t>
              </a:r>
            </a:p>
            <a:p>
              <a:endParaRPr lang="en-GB" sz="1400" b="1" dirty="0"/>
            </a:p>
            <a:p>
              <a:pPr marL="285750" indent="-285750">
                <a:buFont typeface="Arial" panose="020B0604020202020204" pitchFamily="34" charset="0"/>
                <a:buChar char="•"/>
              </a:pPr>
              <a:r>
                <a:rPr lang="en-GB" sz="1400" b="1" dirty="0"/>
                <a:t>We have developed an induction resource to help new members integrate into the role and team</a:t>
              </a:r>
            </a:p>
          </p:txBody>
        </p:sp>
        <p:sp>
          <p:nvSpPr>
            <p:cNvPr id="8" name="Cloud 7"/>
            <p:cNvSpPr/>
            <p:nvPr/>
          </p:nvSpPr>
          <p:spPr>
            <a:xfrm>
              <a:off x="1898389" y="4767932"/>
              <a:ext cx="2128771" cy="632432"/>
            </a:xfrm>
            <a:prstGeom prst="cloud">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The difference it made is…</a:t>
              </a:r>
            </a:p>
          </p:txBody>
        </p:sp>
      </p:grpSp>
      <p:sp>
        <p:nvSpPr>
          <p:cNvPr id="11" name="Cloud 10"/>
          <p:cNvSpPr/>
          <p:nvPr/>
        </p:nvSpPr>
        <p:spPr>
          <a:xfrm>
            <a:off x="18203" y="84975"/>
            <a:ext cx="2222695" cy="1108363"/>
          </a:xfrm>
          <a:prstGeom prst="cloud">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What’s working well…</a:t>
            </a:r>
          </a:p>
        </p:txBody>
      </p:sp>
      <p:sp>
        <p:nvSpPr>
          <p:cNvPr id="4" name="Rectangle: Rounded Corners 3">
            <a:extLst>
              <a:ext uri="{FF2B5EF4-FFF2-40B4-BE49-F238E27FC236}">
                <a16:creationId xmlns="" xmlns:a16="http://schemas.microsoft.com/office/drawing/2014/main" id="{D66C3780-2C81-440E-B697-40F424BD98C5}"/>
              </a:ext>
            </a:extLst>
          </p:cNvPr>
          <p:cNvSpPr/>
          <p:nvPr/>
        </p:nvSpPr>
        <p:spPr>
          <a:xfrm>
            <a:off x="4358234" y="236328"/>
            <a:ext cx="5613009" cy="1003975"/>
          </a:xfrm>
          <a:prstGeom prst="roundRect">
            <a:avLst/>
          </a:prstGeom>
          <a:solidFill>
            <a:schemeClr val="bg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accent1"/>
                </a:solidFill>
              </a:rPr>
              <a:t>Collaboration within the PE team to develop a bespoke programme utilising the established NES resource : Train the Trainers-Facilitation of Learning Toolkit</a:t>
            </a:r>
          </a:p>
        </p:txBody>
      </p:sp>
      <p:sp>
        <p:nvSpPr>
          <p:cNvPr id="12" name="Rectangle: Rounded Corners 11">
            <a:extLst>
              <a:ext uri="{FF2B5EF4-FFF2-40B4-BE49-F238E27FC236}">
                <a16:creationId xmlns="" xmlns:a16="http://schemas.microsoft.com/office/drawing/2014/main" id="{17156885-621E-47C2-B170-725E82057124}"/>
              </a:ext>
            </a:extLst>
          </p:cNvPr>
          <p:cNvSpPr/>
          <p:nvPr/>
        </p:nvSpPr>
        <p:spPr>
          <a:xfrm>
            <a:off x="4716028" y="2749740"/>
            <a:ext cx="6518727" cy="1385961"/>
          </a:xfrm>
          <a:prstGeom prst="roundRect">
            <a:avLst/>
          </a:prstGeom>
          <a:solidFill>
            <a:schemeClr val="bg1">
              <a:alpha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accent1"/>
                </a:solidFill>
              </a:rPr>
              <a:t>Development of a comprehensive induction package focusing on activities to support new practice educators upon commencement in post, enhancing peer support and team integration.</a:t>
            </a:r>
            <a:endParaRPr lang="en-GB" b="1" dirty="0">
              <a:solidFill>
                <a:schemeClr val="accent1"/>
              </a:solidFill>
            </a:endParaRPr>
          </a:p>
        </p:txBody>
      </p:sp>
      <p:pic>
        <p:nvPicPr>
          <p:cNvPr id="13" name="Picture 12">
            <a:extLst>
              <a:ext uri="{FF2B5EF4-FFF2-40B4-BE49-F238E27FC236}">
                <a16:creationId xmlns="" xmlns:a16="http://schemas.microsoft.com/office/drawing/2014/main" id="{0952F121-E590-4D5B-96CB-A3830A37D34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51890" y="278452"/>
            <a:ext cx="1390650" cy="1390650"/>
          </a:xfrm>
          <a:prstGeom prst="rect">
            <a:avLst/>
          </a:prstGeom>
        </p:spPr>
      </p:pic>
    </p:spTree>
    <p:extLst>
      <p:ext uri="{BB962C8B-B14F-4D97-AF65-F5344CB8AC3E}">
        <p14:creationId xmlns:p14="http://schemas.microsoft.com/office/powerpoint/2010/main" val="2908070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KpiDescription xmlns="http://schemas.microsoft.com/sharepoint/v3" xsi:nil="true"/>
    <Creator xmlns="9369f9cd-7934-46f9-83f8-0ab2aa6125c5" xsi:nil="true"/>
    <Tags xmlns="9369f9cd-7934-46f9-83f8-0ab2aa6125c5" xsi:nil="true"/>
    <MimeType xmlns="9369f9cd-7934-46f9-83f8-0ab2aa6125c5" xsi:nil="true"/>
    <Legacy_x0020_ID xmlns="9369f9cd-7934-46f9-83f8-0ab2aa6125c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NES Document" ma:contentTypeID="0x010100540009AA9B7AD14AB7CB3A6FC98C51F800B49884AB495E5B40B9F3F6A13277BC4D" ma:contentTypeVersion="3" ma:contentTypeDescription="" ma:contentTypeScope="" ma:versionID="515854c447b4a9e9e1fd67e6028008d4">
  <xsd:schema xmlns:xsd="http://www.w3.org/2001/XMLSchema" xmlns:xs="http://www.w3.org/2001/XMLSchema" xmlns:p="http://schemas.microsoft.com/office/2006/metadata/properties" xmlns:ns1="http://schemas.microsoft.com/sharepoint/v3" xmlns:ns2="9369f9cd-7934-46f9-83f8-0ab2aa6125c5" targetNamespace="http://schemas.microsoft.com/office/2006/metadata/properties" ma:root="true" ma:fieldsID="8e7fb1a2d9d15d9985ddf73e166cd503" ns1:_="" ns2:_="">
    <xsd:import namespace="http://schemas.microsoft.com/sharepoint/v3"/>
    <xsd:import namespace="9369f9cd-7934-46f9-83f8-0ab2aa6125c5"/>
    <xsd:element name="properties">
      <xsd:complexType>
        <xsd:sequence>
          <xsd:element name="documentManagement">
            <xsd:complexType>
              <xsd:all>
                <xsd:element ref="ns1:KpiDescription" minOccurs="0"/>
                <xsd:element ref="ns2:MimeType" minOccurs="0"/>
                <xsd:element ref="ns2:Creator" minOccurs="0"/>
                <xsd:element ref="ns2:Tags" minOccurs="0"/>
                <xsd:element ref="ns2:Legacy_x0020_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KpiDescription" ma:index="2" nillable="true" ma:displayName="Description" ma:description="The description provides information about the purpose of the goal." ma:internalName="KpiDescription">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369f9cd-7934-46f9-83f8-0ab2aa6125c5" elementFormDefault="qualified">
    <xsd:import namespace="http://schemas.microsoft.com/office/2006/documentManagement/types"/>
    <xsd:import namespace="http://schemas.microsoft.com/office/infopath/2007/PartnerControls"/>
    <xsd:element name="MimeType" ma:index="3" nillable="true" ma:displayName="Mime Type" ma:internalName="MimeType">
      <xsd:simpleType>
        <xsd:restriction base="dms:Text">
          <xsd:maxLength value="255"/>
        </xsd:restriction>
      </xsd:simpleType>
    </xsd:element>
    <xsd:element name="Creator" ma:index="5" nillable="true" ma:displayName="Creator" ma:internalName="Creator">
      <xsd:simpleType>
        <xsd:restriction base="dms:Text">
          <xsd:maxLength value="255"/>
        </xsd:restriction>
      </xsd:simpleType>
    </xsd:element>
    <xsd:element name="Tags" ma:index="6" nillable="true" ma:displayName="Tags" ma:internalName="Tags">
      <xsd:simpleType>
        <xsd:restriction base="dms:Note">
          <xsd:maxLength value="255"/>
        </xsd:restriction>
      </xsd:simpleType>
    </xsd:element>
    <xsd:element name="Legacy_x0020_ID" ma:index="7" nillable="true" ma:displayName="Legacy ID" ma:internalName="Legacy_x0020_ID">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4" ma:displayName="Author"/>
        <xsd:element ref="dcterms:created" minOccurs="0" maxOccurs="1"/>
        <xsd:element ref="dc:identifier" minOccurs="0" maxOccurs="1"/>
        <xsd:element name="contentType" minOccurs="0" maxOccurs="1" type="xsd:string" ma:index="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16ac32b6-d060-42fb-93c0-6c46742e1aee" ContentTypeId="0x010100540009AA9B7AD14AB7CB3A6FC98C51F8" PreviousValue="false"/>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86D090-05B1-4982-985D-CD9CB9DFC10C}">
  <ds:schemaRefs>
    <ds:schemaRef ds:uri="http://schemas.microsoft.com/office/2006/documentManagement/types"/>
    <ds:schemaRef ds:uri="http://purl.org/dc/terms/"/>
    <ds:schemaRef ds:uri="http://schemas.microsoft.com/sharepoint/v3"/>
    <ds:schemaRef ds:uri="http://purl.org/dc/elements/1.1/"/>
    <ds:schemaRef ds:uri="http://www.w3.org/XML/1998/namespace"/>
    <ds:schemaRef ds:uri="http://schemas.openxmlformats.org/package/2006/metadata/core-properties"/>
    <ds:schemaRef ds:uri="http://purl.org/dc/dcmitype/"/>
    <ds:schemaRef ds:uri="http://schemas.microsoft.com/office/infopath/2007/PartnerControls"/>
    <ds:schemaRef ds:uri="9369f9cd-7934-46f9-83f8-0ab2aa6125c5"/>
    <ds:schemaRef ds:uri="http://schemas.microsoft.com/office/2006/metadata/properties"/>
  </ds:schemaRefs>
</ds:datastoreItem>
</file>

<file path=customXml/itemProps2.xml><?xml version="1.0" encoding="utf-8"?>
<ds:datastoreItem xmlns:ds="http://schemas.openxmlformats.org/officeDocument/2006/customXml" ds:itemID="{91E7A7CD-3197-40CD-A626-E673AEE82E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9369f9cd-7934-46f9-83f8-0ab2aa6125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D7ECD00-E781-4553-8E56-66778D2BC614}">
  <ds:schemaRefs>
    <ds:schemaRef ds:uri="Microsoft.SharePoint.Taxonomy.ContentTypeSync"/>
  </ds:schemaRefs>
</ds:datastoreItem>
</file>

<file path=customXml/itemProps4.xml><?xml version="1.0" encoding="utf-8"?>
<ds:datastoreItem xmlns:ds="http://schemas.openxmlformats.org/officeDocument/2006/customXml" ds:itemID="{C0584960-D322-4945-AF79-0BF9DEE50F0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260</TotalTime>
  <Words>580</Words>
  <Application>Microsoft Office PowerPoint</Application>
  <PresentationFormat>Custom</PresentationFormat>
  <Paragraphs>63</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Working Well Together Matters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Well Together Matters</dc:title>
  <dc:creator>Milroy, Lindsey</dc:creator>
  <cp:lastModifiedBy>z611394</cp:lastModifiedBy>
  <cp:revision>31</cp:revision>
  <dcterms:modified xsi:type="dcterms:W3CDTF">2017-10-02T17:44:19Z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0x010100540009AA9B7AD14AB7CB3A6FC98C51F800B49884AB495E5B40B9F3F6A13277BC4D</vt:lpwstr>
  </property>
</Properties>
</file>