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59" r:id="rId4"/>
    <p:sldId id="262" r:id="rId5"/>
    <p:sldId id="263"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43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NHS NSS Cover Slide 4">
    <p:spTree>
      <p:nvGrpSpPr>
        <p:cNvPr id="1" name=""/>
        <p:cNvGrpSpPr/>
        <p:nvPr/>
      </p:nvGrpSpPr>
      <p:grpSpPr>
        <a:xfrm>
          <a:off x="0" y="0"/>
          <a:ext cx="0" cy="0"/>
          <a:chOff x="0" y="0"/>
          <a:chExt cx="0" cy="0"/>
        </a:xfrm>
      </p:grpSpPr>
      <p:sp>
        <p:nvSpPr>
          <p:cNvPr id="8" name="Oval 7"/>
          <p:cNvSpPr/>
          <p:nvPr userDrawn="1"/>
        </p:nvSpPr>
        <p:spPr>
          <a:xfrm>
            <a:off x="4644008" y="3501008"/>
            <a:ext cx="2492896" cy="2492896"/>
          </a:xfrm>
          <a:prstGeom prst="ellipse">
            <a:avLst/>
          </a:prstGeom>
          <a:solidFill>
            <a:srgbClr val="0096DC">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b="1" dirty="0">
              <a:latin typeface="Arial" pitchFamily="34" charset="0"/>
              <a:cs typeface="Arial"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B3A4A4D-EB41-4BCE-B7AA-FC241306A6C8}" type="datetimeFigureOut">
              <a:rPr lang="en-GB" smtClean="0"/>
              <a:pPr/>
              <a:t>28/12/2018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671789-6634-4A45-BFDB-9D1257CCDFC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A4A4D-EB41-4BCE-B7AA-FC241306A6C8}" type="datetimeFigureOut">
              <a:rPr lang="en-GB" smtClean="0"/>
              <a:pPr/>
              <a:t>28/12/2018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71789-6634-4A45-BFDB-9D1257CCDFC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onut 3"/>
          <p:cNvSpPr/>
          <p:nvPr/>
        </p:nvSpPr>
        <p:spPr>
          <a:xfrm>
            <a:off x="-1404664" y="-1755576"/>
            <a:ext cx="7344816" cy="7344816"/>
          </a:xfrm>
          <a:prstGeom prst="donut">
            <a:avLst>
              <a:gd name="adj" fmla="val 8546"/>
            </a:avLst>
          </a:prstGeom>
          <a:solidFill>
            <a:srgbClr val="84335D">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TextBox 5"/>
          <p:cNvSpPr txBox="1"/>
          <p:nvPr/>
        </p:nvSpPr>
        <p:spPr>
          <a:xfrm>
            <a:off x="5148064" y="4293096"/>
            <a:ext cx="1584176" cy="923330"/>
          </a:xfrm>
          <a:prstGeom prst="rect">
            <a:avLst/>
          </a:prstGeom>
          <a:noFill/>
        </p:spPr>
        <p:txBody>
          <a:bodyPr wrap="square" rtlCol="0">
            <a:spAutoFit/>
          </a:bodyPr>
          <a:lstStyle/>
          <a:p>
            <a:r>
              <a:rPr lang="en-GB" dirty="0">
                <a:latin typeface="Arial Black" pitchFamily="34" charset="0"/>
              </a:rPr>
              <a:t>Clinical </a:t>
            </a:r>
          </a:p>
          <a:p>
            <a:r>
              <a:rPr lang="en-GB" dirty="0">
                <a:latin typeface="Arial Black" pitchFamily="34" charset="0"/>
              </a:rPr>
              <a:t>Dental Team, NSS</a:t>
            </a:r>
          </a:p>
        </p:txBody>
      </p:sp>
      <p:sp>
        <p:nvSpPr>
          <p:cNvPr id="7" name="TextBox 6"/>
          <p:cNvSpPr txBox="1"/>
          <p:nvPr/>
        </p:nvSpPr>
        <p:spPr>
          <a:xfrm>
            <a:off x="251520" y="1268760"/>
            <a:ext cx="4248472" cy="1446550"/>
          </a:xfrm>
          <a:prstGeom prst="rect">
            <a:avLst/>
          </a:prstGeom>
          <a:noFill/>
        </p:spPr>
        <p:txBody>
          <a:bodyPr wrap="square" rtlCol="0">
            <a:spAutoFit/>
          </a:bodyPr>
          <a:lstStyle/>
          <a:p>
            <a:r>
              <a:rPr lang="en-GB" sz="4400" dirty="0">
                <a:solidFill>
                  <a:srgbClr val="84335D"/>
                </a:solidFill>
                <a:latin typeface="Arial Black" pitchFamily="34" charset="0"/>
              </a:rPr>
              <a:t>Practitioner Services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11560" y="476672"/>
            <a:ext cx="8229600" cy="2146250"/>
          </a:xfrm>
        </p:spPr>
        <p:txBody>
          <a:bodyPr>
            <a:normAutofit fontScale="90000"/>
          </a:bodyPr>
          <a:lstStyle/>
          <a:p>
            <a:r>
              <a:rPr lang="en-GB" sz="2800" dirty="0">
                <a:solidFill>
                  <a:srgbClr val="0070C0"/>
                </a:solidFill>
                <a:latin typeface="Arial Black" pitchFamily="34" charset="0"/>
                <a:cs typeface="Arial" pitchFamily="34" charset="0"/>
              </a:rPr>
              <a:t>Better Involvement Makes Us Smile</a:t>
            </a:r>
            <a:r>
              <a:rPr lang="en-GB" sz="2800" dirty="0">
                <a:solidFill>
                  <a:srgbClr val="0070C0"/>
                </a:solidFill>
                <a:latin typeface="Arial" pitchFamily="34" charset="0"/>
                <a:cs typeface="Arial" pitchFamily="34" charset="0"/>
              </a:rPr>
              <a:t>:</a:t>
            </a:r>
            <a:br>
              <a:rPr lang="en-GB" sz="2800" dirty="0">
                <a:solidFill>
                  <a:srgbClr val="0070C0"/>
                </a:solidFill>
                <a:latin typeface="Arial" pitchFamily="34" charset="0"/>
                <a:cs typeface="Arial" pitchFamily="34" charset="0"/>
              </a:rPr>
            </a:br>
            <a:r>
              <a:rPr lang="en-GB" sz="2800" dirty="0">
                <a:solidFill>
                  <a:srgbClr val="0070C0"/>
                </a:solidFill>
                <a:latin typeface="Arial" pitchFamily="34" charset="0"/>
                <a:cs typeface="Arial" pitchFamily="34" charset="0"/>
              </a:rPr>
              <a:t>The Practitioner Services Clinical Dental Team is supporting customers and patient care through increased team development and involvement in the wider organisation.</a:t>
            </a:r>
            <a:br>
              <a:rPr lang="en-GB" sz="2800" dirty="0">
                <a:solidFill>
                  <a:srgbClr val="0070C0"/>
                </a:solidFill>
              </a:rPr>
            </a:br>
            <a:br>
              <a:rPr lang="en-GB" sz="2800" dirty="0">
                <a:solidFill>
                  <a:srgbClr val="0070C0"/>
                </a:solidFill>
              </a:rPr>
            </a:br>
            <a:endParaRPr lang="en-GB" sz="2800" dirty="0">
              <a:solidFill>
                <a:srgbClr val="0070C0"/>
              </a:solidFill>
            </a:endParaRPr>
          </a:p>
        </p:txBody>
      </p:sp>
      <p:sp>
        <p:nvSpPr>
          <p:cNvPr id="9" name="Content Placeholder 8"/>
          <p:cNvSpPr>
            <a:spLocks noGrp="1"/>
          </p:cNvSpPr>
          <p:nvPr>
            <p:ph sz="half" idx="2"/>
          </p:nvPr>
        </p:nvSpPr>
        <p:spPr>
          <a:xfrm>
            <a:off x="4648200" y="2204864"/>
            <a:ext cx="4038600" cy="3921299"/>
          </a:xfrm>
        </p:spPr>
        <p:txBody>
          <a:bodyPr/>
          <a:lstStyle/>
          <a:p>
            <a:endParaRPr lang="en-GB" dirty="0"/>
          </a:p>
        </p:txBody>
      </p:sp>
      <p:pic>
        <p:nvPicPr>
          <p:cNvPr id="10" name="Picture 3" descr="C:\Users\Lorras04\AppData\Local\Temp\Screen_5.JPG"/>
          <p:cNvPicPr>
            <a:picLocks noGrp="1" noChangeAspect="1" noChangeArrowheads="1"/>
          </p:cNvPicPr>
          <p:nvPr>
            <p:ph sz="half" idx="1"/>
          </p:nvPr>
        </p:nvPicPr>
        <p:blipFill>
          <a:blip r:embed="rId2" cstate="print"/>
          <a:srcRect/>
          <a:stretch>
            <a:fillRect/>
          </a:stretch>
        </p:blipFill>
        <p:spPr bwMode="auto">
          <a:xfrm>
            <a:off x="457200" y="2516981"/>
            <a:ext cx="4038600" cy="2692400"/>
          </a:xfrm>
          <a:prstGeom prst="rect">
            <a:avLst/>
          </a:prstGeom>
          <a:noFill/>
        </p:spPr>
      </p:pic>
      <p:pic>
        <p:nvPicPr>
          <p:cNvPr id="11" name="Content Placeholder 12" descr="NSS logo 2.jpg"/>
          <p:cNvPicPr>
            <a:picLocks noChangeAspect="1"/>
          </p:cNvPicPr>
          <p:nvPr/>
        </p:nvPicPr>
        <p:blipFill>
          <a:blip r:embed="rId3" cstate="print"/>
          <a:stretch>
            <a:fillRect/>
          </a:stretch>
        </p:blipFill>
        <p:spPr>
          <a:xfrm>
            <a:off x="4572000" y="2060848"/>
            <a:ext cx="4248472" cy="410445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70C0"/>
                </a:solidFill>
              </a:rPr>
              <a:t>Our </a:t>
            </a:r>
            <a:r>
              <a:rPr lang="en-GB" dirty="0" err="1">
                <a:solidFill>
                  <a:srgbClr val="0070C0"/>
                </a:solidFill>
              </a:rPr>
              <a:t>iMatter</a:t>
            </a:r>
            <a:r>
              <a:rPr lang="en-GB" dirty="0">
                <a:solidFill>
                  <a:srgbClr val="0070C0"/>
                </a:solidFill>
              </a:rPr>
              <a:t> Team</a:t>
            </a:r>
          </a:p>
        </p:txBody>
      </p:sp>
      <p:sp>
        <p:nvSpPr>
          <p:cNvPr id="3" name="Content Placeholder 2"/>
          <p:cNvSpPr>
            <a:spLocks noGrp="1"/>
          </p:cNvSpPr>
          <p:nvPr>
            <p:ph idx="1"/>
          </p:nvPr>
        </p:nvSpPr>
        <p:spPr/>
        <p:txBody>
          <a:bodyPr/>
          <a:lstStyle/>
          <a:p>
            <a:r>
              <a:rPr lang="en-GB" dirty="0">
                <a:latin typeface="Arial" pitchFamily="34" charset="0"/>
                <a:cs typeface="Arial" pitchFamily="34" charset="0"/>
              </a:rPr>
              <a:t>Alan </a:t>
            </a:r>
            <a:r>
              <a:rPr lang="en-GB" dirty="0" err="1">
                <a:latin typeface="Arial" pitchFamily="34" charset="0"/>
                <a:cs typeface="Arial" pitchFamily="34" charset="0"/>
              </a:rPr>
              <a:t>Whittet</a:t>
            </a:r>
            <a:r>
              <a:rPr lang="en-GB" dirty="0">
                <a:latin typeface="Arial" pitchFamily="34" charset="0"/>
                <a:cs typeface="Arial" pitchFamily="34" charset="0"/>
              </a:rPr>
              <a:t>, Senior Dental Advisor in Practitioner &amp; Counter Fraud Services heads up a team of dental advisers and dental reference officers, supporting prior approval treatment plans and the Scottish Dental Reference Service.  We provide advice, guidance and specialist training to dental students and NHS primary care dental practitioners across Scotland.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solidFill>
                  <a:srgbClr val="0070C0"/>
                </a:solidFill>
                <a:latin typeface="Arial" pitchFamily="34" charset="0"/>
                <a:cs typeface="Arial" pitchFamily="34" charset="0"/>
              </a:rPr>
              <a:t>Using our </a:t>
            </a:r>
            <a:r>
              <a:rPr lang="en-GB" sz="2800" dirty="0" err="1">
                <a:solidFill>
                  <a:srgbClr val="0070C0"/>
                </a:solidFill>
                <a:latin typeface="Arial" pitchFamily="34" charset="0"/>
                <a:cs typeface="Arial" pitchFamily="34" charset="0"/>
              </a:rPr>
              <a:t>iMatter</a:t>
            </a:r>
            <a:r>
              <a:rPr lang="en-GB" sz="2800" dirty="0">
                <a:solidFill>
                  <a:srgbClr val="0070C0"/>
                </a:solidFill>
                <a:latin typeface="Arial" pitchFamily="34" charset="0"/>
                <a:cs typeface="Arial" pitchFamily="34" charset="0"/>
              </a:rPr>
              <a:t> Storyboard</a:t>
            </a:r>
          </a:p>
        </p:txBody>
      </p:sp>
      <p:sp>
        <p:nvSpPr>
          <p:cNvPr id="3" name="Content Placeholder 2"/>
          <p:cNvSpPr>
            <a:spLocks noGrp="1"/>
          </p:cNvSpPr>
          <p:nvPr>
            <p:ph idx="1"/>
          </p:nvPr>
        </p:nvSpPr>
        <p:spPr>
          <a:xfrm>
            <a:off x="467544" y="1556792"/>
            <a:ext cx="8229600" cy="4525963"/>
          </a:xfrm>
        </p:spPr>
        <p:txBody>
          <a:bodyPr>
            <a:normAutofit fontScale="25000" lnSpcReduction="20000"/>
          </a:bodyPr>
          <a:lstStyle/>
          <a:p>
            <a:pPr marL="0" indent="0" algn="just">
              <a:buNone/>
            </a:pPr>
            <a:r>
              <a:rPr lang="en-GB" sz="9600" dirty="0">
                <a:latin typeface="Arial" pitchFamily="34" charset="0"/>
                <a:cs typeface="Arial" pitchFamily="34" charset="0"/>
              </a:rPr>
              <a:t>Looking at last year’s Storyboard we had a couple of desired outcomes which I feel we have made useful progress with:</a:t>
            </a:r>
          </a:p>
          <a:p>
            <a:pPr marL="0" indent="0" algn="just">
              <a:buNone/>
            </a:pPr>
            <a:r>
              <a:rPr lang="en-GB" sz="9600" dirty="0">
                <a:latin typeface="Arial" pitchFamily="34" charset="0"/>
                <a:cs typeface="Arial" pitchFamily="34" charset="0"/>
              </a:rPr>
              <a:t> </a:t>
            </a:r>
          </a:p>
          <a:p>
            <a:pPr marL="0" lvl="0" indent="0" algn="just">
              <a:buNone/>
            </a:pPr>
            <a:r>
              <a:rPr lang="en-GB" sz="9600" dirty="0">
                <a:latin typeface="Arial" pitchFamily="34" charset="0"/>
                <a:cs typeface="Arial" pitchFamily="34" charset="0"/>
              </a:rPr>
              <a:t>The team felt it lacked involvement across the SBU and NSS and we felt that, although constrained by resource we might be well placed  to make a wider contribution in some areas. Since then one team member has become the clinical lead for Adverse Incident Reporting and another is a member of a working group helping to implement the requirements of the Statutory Duty of Candour. Also, I was accepted onto the Leading for the Future programme. All of this contributes to the team having a broader knowledge of what is happening across NSS as well as making connections with colleagues working in different areas of NSS.</a:t>
            </a:r>
          </a:p>
          <a:p>
            <a:pPr marL="0" indent="0"/>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solidFill>
                  <a:srgbClr val="0070C0"/>
                </a:solidFill>
                <a:latin typeface="Arial" pitchFamily="34" charset="0"/>
                <a:cs typeface="Arial" pitchFamily="34" charset="0"/>
              </a:rPr>
              <a:t>Using our </a:t>
            </a:r>
            <a:r>
              <a:rPr lang="en-GB" sz="2800" dirty="0" err="1">
                <a:solidFill>
                  <a:srgbClr val="0070C0"/>
                </a:solidFill>
                <a:latin typeface="Arial" pitchFamily="34" charset="0"/>
                <a:cs typeface="Arial" pitchFamily="34" charset="0"/>
              </a:rPr>
              <a:t>iMatter</a:t>
            </a:r>
            <a:r>
              <a:rPr lang="en-GB" sz="2800" dirty="0">
                <a:solidFill>
                  <a:srgbClr val="0070C0"/>
                </a:solidFill>
                <a:latin typeface="Arial" pitchFamily="34" charset="0"/>
                <a:cs typeface="Arial" pitchFamily="34" charset="0"/>
              </a:rPr>
              <a:t> Storyboard</a:t>
            </a:r>
            <a:endParaRPr lang="en-GB" sz="2800" dirty="0"/>
          </a:p>
        </p:txBody>
      </p:sp>
      <p:sp>
        <p:nvSpPr>
          <p:cNvPr id="3" name="Content Placeholder 2"/>
          <p:cNvSpPr>
            <a:spLocks noGrp="1"/>
          </p:cNvSpPr>
          <p:nvPr>
            <p:ph idx="1"/>
          </p:nvPr>
        </p:nvSpPr>
        <p:spPr/>
        <p:txBody>
          <a:bodyPr>
            <a:normAutofit fontScale="77500" lnSpcReduction="20000"/>
          </a:bodyPr>
          <a:lstStyle/>
          <a:p>
            <a:pPr marL="0" lvl="0" indent="0">
              <a:buNone/>
            </a:pPr>
            <a:r>
              <a:rPr lang="en-GB" dirty="0">
                <a:latin typeface="Arial" pitchFamily="34" charset="0"/>
                <a:cs typeface="Arial" pitchFamily="34" charset="0"/>
              </a:rPr>
              <a:t>We felt we needed a more collegiate approach to  working among the Dental Advisers who are based at </a:t>
            </a:r>
            <a:r>
              <a:rPr lang="en-GB" dirty="0" err="1">
                <a:latin typeface="Arial" pitchFamily="34" charset="0"/>
                <a:cs typeface="Arial" pitchFamily="34" charset="0"/>
              </a:rPr>
              <a:t>Gyle</a:t>
            </a:r>
            <a:r>
              <a:rPr lang="en-GB" dirty="0">
                <a:latin typeface="Arial" pitchFamily="34" charset="0"/>
                <a:cs typeface="Arial" pitchFamily="34" charset="0"/>
              </a:rPr>
              <a:t> Square and the Dental Reference Officers who are home-based and only come into the </a:t>
            </a:r>
            <a:r>
              <a:rPr lang="en-GB" dirty="0" err="1">
                <a:latin typeface="Arial" pitchFamily="34" charset="0"/>
                <a:cs typeface="Arial" pitchFamily="34" charset="0"/>
              </a:rPr>
              <a:t>Gyle</a:t>
            </a:r>
            <a:r>
              <a:rPr lang="en-GB" dirty="0">
                <a:latin typeface="Arial" pitchFamily="34" charset="0"/>
                <a:cs typeface="Arial" pitchFamily="34" charset="0"/>
              </a:rPr>
              <a:t> occasionally. Whilst we did  on occasion review cases together the DAs and DROs tended to do this separately as a rule. During 2018 we have moved to having peer review meetings and case conferences involving the entire team – discussions held at those meetings have had a positive effect in terms of each team member having a greater knowledge and understanding of each others’ roles and we are benefiting more from our collective knowledge and experience. </a:t>
            </a:r>
          </a:p>
          <a:p>
            <a:pPr marL="0" indent="0">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dirty="0">
                <a:solidFill>
                  <a:srgbClr val="0070C0"/>
                </a:solidFill>
                <a:latin typeface="Arial" pitchFamily="34" charset="0"/>
                <a:cs typeface="Arial" pitchFamily="34" charset="0"/>
              </a:rPr>
              <a:t>Practitioner Services - Clinical Dental Team</a:t>
            </a:r>
          </a:p>
        </p:txBody>
      </p:sp>
      <p:pic>
        <p:nvPicPr>
          <p:cNvPr id="2050" name="Picture 2" descr="C:\Users\Lorras04\AppData\Local\Microsoft\Windows\Temporary Internet Files\Content.Outlook\ARMBSBBN\Screen_6.JPG"/>
          <p:cNvPicPr>
            <a:picLocks noGrp="1" noChangeAspect="1" noChangeArrowheads="1"/>
          </p:cNvPicPr>
          <p:nvPr>
            <p:ph idx="1"/>
          </p:nvPr>
        </p:nvPicPr>
        <p:blipFill>
          <a:blip r:embed="rId2" cstate="print"/>
          <a:srcRect/>
          <a:stretch>
            <a:fillRect/>
          </a:stretch>
        </p:blipFill>
        <p:spPr bwMode="auto">
          <a:xfrm>
            <a:off x="1177527" y="1600200"/>
            <a:ext cx="6788945" cy="4525963"/>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117</Words>
  <Application>Microsoft Office PowerPoint</Application>
  <PresentationFormat>On-screen Show (4:3)</PresentationFormat>
  <Paragraphs>13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 Black</vt:lpstr>
      <vt:lpstr>Calibri</vt:lpstr>
      <vt:lpstr>Office Theme</vt:lpstr>
      <vt:lpstr>PowerPoint Presentation</vt:lpstr>
      <vt:lpstr>Better Involvement Makes Us Smile: The Practitioner Services Clinical Dental Team is supporting customers and patient care through increased team development and involvement in the wider organisation.  </vt:lpstr>
      <vt:lpstr>Our iMatter Team</vt:lpstr>
      <vt:lpstr>Using our iMatter Storyboard</vt:lpstr>
      <vt:lpstr>Using our iMatter Storyboard</vt:lpstr>
      <vt:lpstr>Practitioner Services - Clinical Dental Team</vt:lpstr>
    </vt:vector>
  </TitlesOfParts>
  <Company>NHS NSS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Lorras04</dc:creator>
  <cp:lastModifiedBy>Dean Pearson</cp:lastModifiedBy>
  <cp:revision>10</cp:revision>
  <dcterms:created xsi:type="dcterms:W3CDTF">2018-11-22T15:40:11Z</dcterms:created>
  <dcterms:modified xsi:type="dcterms:W3CDTF">2018-12-28T09:38:00Z</dcterms:modified>
</cp:coreProperties>
</file>