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
  </p:notesMasterIdLst>
  <p:handoutMasterIdLst>
    <p:handoutMasterId r:id="rId5"/>
  </p:handoutMasterIdLst>
  <p:sldIdLst>
    <p:sldId id="256" r:id="rId2"/>
    <p:sldId id="259" r:id="rId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446" autoAdjust="0"/>
  </p:normalViewPr>
  <p:slideViewPr>
    <p:cSldViewPr>
      <p:cViewPr>
        <p:scale>
          <a:sx n="100" d="100"/>
          <a:sy n="100" d="100"/>
        </p:scale>
        <p:origin x="-516" y="396"/>
      </p:cViewPr>
      <p:guideLst>
        <p:guide orient="horz" pos="2160"/>
        <p:guide pos="2880"/>
      </p:guideLst>
    </p:cSldViewPr>
  </p:slideViewPr>
  <p:outlineViewPr>
    <p:cViewPr>
      <p:scale>
        <a:sx n="33" d="100"/>
        <a:sy n="33" d="100"/>
      </p:scale>
      <p:origin x="0" y="120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694"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4BDB5-26EB-4E41-8743-FB4EA790FC5B}" type="doc">
      <dgm:prSet loTypeId="urn:microsoft.com/office/officeart/2005/8/layout/hList2#2" loCatId="list" qsTypeId="urn:microsoft.com/office/officeart/2005/8/quickstyle/simple1" qsCatId="simple" csTypeId="urn:microsoft.com/office/officeart/2005/8/colors/colorful2" csCatId="colorful" phldr="1"/>
      <dgm:spPr/>
      <dgm:t>
        <a:bodyPr/>
        <a:lstStyle/>
        <a:p>
          <a:endParaRPr lang="en-GB"/>
        </a:p>
      </dgm:t>
    </dgm:pt>
    <dgm:pt modelId="{2980EF3E-23DD-447E-847F-D60F2F62DF7F}">
      <dgm:prSet phldrT="[Text]" custT="1"/>
      <dgm:spPr/>
      <dgm:t>
        <a:bodyPr/>
        <a:lstStyle/>
        <a:p>
          <a:r>
            <a:rPr kumimoji="0" lang="en-GB" sz="1800" b="1" kern="1200" dirty="0" smtClean="0">
              <a:solidFill>
                <a:schemeClr val="tx2">
                  <a:lumMod val="75000"/>
                </a:schemeClr>
              </a:solidFill>
              <a:latin typeface="+mn-lt"/>
              <a:ea typeface="+mn-ea"/>
              <a:cs typeface="+mn-cs"/>
            </a:rPr>
            <a:t>Involved in Decisions</a:t>
          </a:r>
          <a:endParaRPr kumimoji="0" lang="en-GB" sz="1800" b="1" kern="1200" dirty="0">
            <a:solidFill>
              <a:schemeClr val="tx2">
                <a:lumMod val="75000"/>
              </a:schemeClr>
            </a:solidFill>
            <a:latin typeface="+mn-lt"/>
            <a:ea typeface="+mn-ea"/>
            <a:cs typeface="+mn-cs"/>
          </a:endParaRPr>
        </a:p>
      </dgm:t>
    </dgm:pt>
    <dgm:pt modelId="{A4256BFA-396C-46BF-AE4E-ACD78CC1DC2E}" type="parTrans" cxnId="{3571FB87-5953-49D9-B796-F2AA20E37BE9}">
      <dgm:prSet/>
      <dgm:spPr/>
      <dgm:t>
        <a:bodyPr/>
        <a:lstStyle/>
        <a:p>
          <a:endParaRPr lang="en-GB"/>
        </a:p>
      </dgm:t>
    </dgm:pt>
    <dgm:pt modelId="{FB43AD21-4313-4699-BE33-C44E28DB3DE3}" type="sibTrans" cxnId="{3571FB87-5953-49D9-B796-F2AA20E37BE9}">
      <dgm:prSet/>
      <dgm:spPr/>
      <dgm:t>
        <a:bodyPr/>
        <a:lstStyle/>
        <a:p>
          <a:endParaRPr lang="en-GB"/>
        </a:p>
      </dgm:t>
    </dgm:pt>
    <dgm:pt modelId="{774C7118-262D-4E80-ADA5-B18B9F85F2D9}">
      <dgm:prSet phldrT="[Text]" custT="1"/>
      <dgm:spPr/>
      <dgm:t>
        <a:bodyPr/>
        <a:lstStyle/>
        <a:p>
          <a:r>
            <a:rPr kumimoji="0" lang="en-GB" sz="1800" b="1" kern="1200" smtClean="0">
              <a:solidFill>
                <a:schemeClr val="tx2">
                  <a:lumMod val="75000"/>
                </a:schemeClr>
              </a:solidFill>
              <a:latin typeface="+mn-lt"/>
              <a:ea typeface="+mn-ea"/>
              <a:cs typeface="+mn-cs"/>
            </a:rPr>
            <a:t>Performance Management</a:t>
          </a:r>
          <a:endParaRPr lang="en-GB" sz="2000" kern="1200" dirty="0"/>
        </a:p>
      </dgm:t>
    </dgm:pt>
    <dgm:pt modelId="{FA528585-AB48-40AD-8189-2FC246186C3D}" type="parTrans" cxnId="{9ADA82BD-8E99-4593-B6F6-A99E8B0FC361}">
      <dgm:prSet/>
      <dgm:spPr/>
      <dgm:t>
        <a:bodyPr/>
        <a:lstStyle/>
        <a:p>
          <a:endParaRPr lang="en-GB"/>
        </a:p>
      </dgm:t>
    </dgm:pt>
    <dgm:pt modelId="{5669259B-0760-492A-A46C-64FA9E735C40}" type="sibTrans" cxnId="{9ADA82BD-8E99-4593-B6F6-A99E8B0FC361}">
      <dgm:prSet/>
      <dgm:spPr/>
      <dgm:t>
        <a:bodyPr/>
        <a:lstStyle/>
        <a:p>
          <a:endParaRPr lang="en-GB"/>
        </a:p>
      </dgm:t>
    </dgm:pt>
    <dgm:pt modelId="{564A8424-5CEC-4C5C-8676-AD41FCA320DB}">
      <dgm:prSet phldrT="[Text]" custT="1"/>
      <dgm:spPr/>
      <dgm:t>
        <a:bodyPr/>
        <a:lstStyle/>
        <a:p>
          <a:r>
            <a:rPr kumimoji="0" lang="en-GB" sz="1800" b="1" kern="1200" smtClean="0">
              <a:solidFill>
                <a:schemeClr val="tx2">
                  <a:lumMod val="75000"/>
                </a:schemeClr>
              </a:solidFill>
              <a:latin typeface="+mn-lt"/>
              <a:ea typeface="+mn-ea"/>
              <a:cs typeface="+mn-cs"/>
            </a:rPr>
            <a:t>Visible Leadership</a:t>
          </a:r>
          <a:endParaRPr kumimoji="0" lang="en-GB" sz="1800" b="1" kern="1200" dirty="0" smtClean="0">
            <a:solidFill>
              <a:schemeClr val="tx2">
                <a:lumMod val="75000"/>
              </a:schemeClr>
            </a:solidFill>
            <a:latin typeface="+mn-lt"/>
            <a:ea typeface="+mn-ea"/>
            <a:cs typeface="+mn-cs"/>
          </a:endParaRPr>
        </a:p>
      </dgm:t>
    </dgm:pt>
    <dgm:pt modelId="{7531AA8F-9EDD-45FC-A19F-73B2BD3158C0}" type="parTrans" cxnId="{FCEE8587-7CE3-4125-A900-90AD3821BF45}">
      <dgm:prSet/>
      <dgm:spPr/>
      <dgm:t>
        <a:bodyPr/>
        <a:lstStyle/>
        <a:p>
          <a:endParaRPr lang="en-GB"/>
        </a:p>
      </dgm:t>
    </dgm:pt>
    <dgm:pt modelId="{776DAE0A-100B-4CF8-9152-7B8C064283E7}" type="sibTrans" cxnId="{FCEE8587-7CE3-4125-A900-90AD3821BF45}">
      <dgm:prSet/>
      <dgm:spPr/>
      <dgm:t>
        <a:bodyPr/>
        <a:lstStyle/>
        <a:p>
          <a:endParaRPr lang="en-GB"/>
        </a:p>
      </dgm:t>
    </dgm:pt>
    <dgm:pt modelId="{93A30E26-31C1-408B-B25F-0B6633EB6DAA}">
      <dgm:prSet phldrT="[Text]" custT="1"/>
      <dgm:spPr/>
      <dgm:t>
        <a:bodyPr/>
        <a:lstStyle/>
        <a:p>
          <a:r>
            <a:rPr lang="en-GB" sz="1500" b="1" dirty="0" smtClean="0"/>
            <a:t>Staff are asked to identify areas where they think performance is not managed or supported well. </a:t>
          </a:r>
          <a:endParaRPr lang="en-GB" sz="1500" b="1" dirty="0"/>
        </a:p>
      </dgm:t>
    </dgm:pt>
    <dgm:pt modelId="{8B8B3DB9-0476-4AC0-8ED9-1196E13A101C}" type="parTrans" cxnId="{C147A2E0-BF07-4275-9127-489E774C9F61}">
      <dgm:prSet/>
      <dgm:spPr/>
      <dgm:t>
        <a:bodyPr/>
        <a:lstStyle/>
        <a:p>
          <a:endParaRPr lang="en-GB"/>
        </a:p>
      </dgm:t>
    </dgm:pt>
    <dgm:pt modelId="{21E0D6D7-102C-4073-995D-6855A0E3797C}" type="sibTrans" cxnId="{C147A2E0-BF07-4275-9127-489E774C9F61}">
      <dgm:prSet/>
      <dgm:spPr/>
      <dgm:t>
        <a:bodyPr/>
        <a:lstStyle/>
        <a:p>
          <a:endParaRPr lang="en-GB"/>
        </a:p>
      </dgm:t>
    </dgm:pt>
    <dgm:pt modelId="{A06777C5-E22B-4CD3-B7B3-6F64F2FD9CB0}">
      <dgm:prSet phldrT="[Text]" custT="1"/>
      <dgm:spPr/>
      <dgm:t>
        <a:bodyPr/>
        <a:lstStyle/>
        <a:p>
          <a:r>
            <a:rPr lang="en-GB" sz="1500" b="1" dirty="0" smtClean="0"/>
            <a:t>Agree with staff a level of visibility and leadership from senior managers that is appropriate and situations where they feel it is not visible. </a:t>
          </a:r>
          <a:endParaRPr lang="en-GB" sz="1500" b="1" dirty="0"/>
        </a:p>
      </dgm:t>
    </dgm:pt>
    <dgm:pt modelId="{63D9A850-D580-4246-9B72-E70332BAC5B5}" type="parTrans" cxnId="{6FC0F2AC-BDB9-4D84-ACF5-84DFC76925E0}">
      <dgm:prSet/>
      <dgm:spPr/>
      <dgm:t>
        <a:bodyPr/>
        <a:lstStyle/>
        <a:p>
          <a:endParaRPr lang="en-GB"/>
        </a:p>
      </dgm:t>
    </dgm:pt>
    <dgm:pt modelId="{06050308-C7F0-485E-93B9-70BD867CEFFF}" type="sibTrans" cxnId="{6FC0F2AC-BDB9-4D84-ACF5-84DFC76925E0}">
      <dgm:prSet/>
      <dgm:spPr/>
      <dgm:t>
        <a:bodyPr/>
        <a:lstStyle/>
        <a:p>
          <a:endParaRPr lang="en-GB"/>
        </a:p>
      </dgm:t>
    </dgm:pt>
    <dgm:pt modelId="{A9E2335D-F6A8-4870-9051-AB585B7EAD3B}">
      <dgm:prSet phldrT="[Text]" custT="1"/>
      <dgm:spPr/>
      <dgm:t>
        <a:bodyPr/>
        <a:lstStyle/>
        <a:p>
          <a:r>
            <a:rPr lang="en-GB" sz="1500" b="1" dirty="0" smtClean="0"/>
            <a:t>Staff are encouraged to give examples of when they have not felt involved to decisions relating to the organisation. </a:t>
          </a:r>
          <a:endParaRPr lang="en-GB" sz="1500" b="1" dirty="0"/>
        </a:p>
      </dgm:t>
    </dgm:pt>
    <dgm:pt modelId="{C4A33F6F-5835-47B3-AE1E-16FB02C1DD5B}" type="parTrans" cxnId="{C6588579-BF6A-44DB-91A7-66797E772241}">
      <dgm:prSet/>
      <dgm:spPr/>
      <dgm:t>
        <a:bodyPr/>
        <a:lstStyle/>
        <a:p>
          <a:endParaRPr lang="en-GB"/>
        </a:p>
      </dgm:t>
    </dgm:pt>
    <dgm:pt modelId="{5D2EE1BA-E034-406E-9E15-AD95629EFC81}" type="sibTrans" cxnId="{C6588579-BF6A-44DB-91A7-66797E772241}">
      <dgm:prSet/>
      <dgm:spPr/>
      <dgm:t>
        <a:bodyPr/>
        <a:lstStyle/>
        <a:p>
          <a:endParaRPr lang="en-GB"/>
        </a:p>
      </dgm:t>
    </dgm:pt>
    <dgm:pt modelId="{F90A3EA8-05B6-43D8-8BFE-EA5029E242CE}">
      <dgm:prSet phldrT="[Text]" custT="1"/>
      <dgm:spPr/>
      <dgm:t>
        <a:bodyPr/>
        <a:lstStyle/>
        <a:p>
          <a:r>
            <a:rPr lang="en-GB" sz="1500" b="1" dirty="0" smtClean="0"/>
            <a:t>Ensuring staff are informed of wider organisational objectives is key. </a:t>
          </a:r>
          <a:endParaRPr lang="en-GB" sz="1500" b="1" dirty="0"/>
        </a:p>
      </dgm:t>
    </dgm:pt>
    <dgm:pt modelId="{A252426D-6874-4B38-B191-871C683F4944}" type="parTrans" cxnId="{FDD8544F-60F0-4369-B0E3-31C415F06F2E}">
      <dgm:prSet/>
      <dgm:spPr/>
      <dgm:t>
        <a:bodyPr/>
        <a:lstStyle/>
        <a:p>
          <a:endParaRPr lang="en-GB"/>
        </a:p>
      </dgm:t>
    </dgm:pt>
    <dgm:pt modelId="{D0ADAF39-E563-4F70-92B2-9A417512F8C0}" type="sibTrans" cxnId="{FDD8544F-60F0-4369-B0E3-31C415F06F2E}">
      <dgm:prSet/>
      <dgm:spPr/>
      <dgm:t>
        <a:bodyPr/>
        <a:lstStyle/>
        <a:p>
          <a:endParaRPr lang="en-GB"/>
        </a:p>
      </dgm:t>
    </dgm:pt>
    <dgm:pt modelId="{5E08CE72-6235-4A97-A3A5-8378C19D85B8}">
      <dgm:prSet phldrT="[Text]" custT="1"/>
      <dgm:spPr/>
      <dgm:t>
        <a:bodyPr/>
        <a:lstStyle/>
        <a:p>
          <a:r>
            <a:rPr lang="en-GB" sz="1500" b="1" dirty="0" smtClean="0"/>
            <a:t>Feedback to senior management.</a:t>
          </a:r>
          <a:endParaRPr lang="en-GB" sz="1500" b="1" dirty="0"/>
        </a:p>
      </dgm:t>
    </dgm:pt>
    <dgm:pt modelId="{5F7C5244-511A-4491-A73B-50644AE9C912}" type="parTrans" cxnId="{A3C85168-327F-4F67-819D-90B1F764B7D6}">
      <dgm:prSet/>
      <dgm:spPr/>
      <dgm:t>
        <a:bodyPr/>
        <a:lstStyle/>
        <a:p>
          <a:endParaRPr lang="en-GB"/>
        </a:p>
      </dgm:t>
    </dgm:pt>
    <dgm:pt modelId="{F68BDB3A-C7AF-46E5-8FA6-E7A468971498}" type="sibTrans" cxnId="{A3C85168-327F-4F67-819D-90B1F764B7D6}">
      <dgm:prSet/>
      <dgm:spPr/>
      <dgm:t>
        <a:bodyPr/>
        <a:lstStyle/>
        <a:p>
          <a:endParaRPr lang="en-GB"/>
        </a:p>
      </dgm:t>
    </dgm:pt>
    <dgm:pt modelId="{4C755297-A426-4FF7-BE63-369C3AB0F5F8}">
      <dgm:prSet phldrT="[Text]" custT="1"/>
      <dgm:spPr/>
      <dgm:t>
        <a:bodyPr/>
        <a:lstStyle/>
        <a:p>
          <a:r>
            <a:rPr lang="en-GB" sz="1500" b="1" dirty="0" smtClean="0"/>
            <a:t>The manager will actively highlight to senior managers the areas where performance management is felt not to be managed well.</a:t>
          </a:r>
          <a:endParaRPr lang="en-GB" sz="1500" b="1" dirty="0"/>
        </a:p>
      </dgm:t>
    </dgm:pt>
    <dgm:pt modelId="{AD8084E5-6BC8-4485-85BA-A1E26A4B3131}" type="parTrans" cxnId="{3D03C955-5464-4CDD-B269-F5753D4F958D}">
      <dgm:prSet/>
      <dgm:spPr/>
      <dgm:t>
        <a:bodyPr/>
        <a:lstStyle/>
        <a:p>
          <a:endParaRPr lang="en-GB"/>
        </a:p>
      </dgm:t>
    </dgm:pt>
    <dgm:pt modelId="{5A15B6CE-643F-4F7D-ACD4-3A428BF17782}" type="sibTrans" cxnId="{3D03C955-5464-4CDD-B269-F5753D4F958D}">
      <dgm:prSet/>
      <dgm:spPr/>
      <dgm:t>
        <a:bodyPr/>
        <a:lstStyle/>
        <a:p>
          <a:endParaRPr lang="en-GB"/>
        </a:p>
      </dgm:t>
    </dgm:pt>
    <dgm:pt modelId="{75F7A1F5-CD4E-4551-807F-4E04B73BFB0C}">
      <dgm:prSet phldrT="[Text]" custT="1"/>
      <dgm:spPr/>
      <dgm:t>
        <a:bodyPr/>
        <a:lstStyle/>
        <a:p>
          <a:r>
            <a:rPr lang="en-GB" sz="1500" b="1" dirty="0" smtClean="0"/>
            <a:t>Manager will openly encourage senior managers to increase visibility within the organisation.</a:t>
          </a:r>
          <a:endParaRPr lang="en-GB" sz="1500" b="1" dirty="0"/>
        </a:p>
      </dgm:t>
    </dgm:pt>
    <dgm:pt modelId="{FCDD1056-ACE3-48CB-9B51-38D6A5D9A643}" type="parTrans" cxnId="{0CE2E94F-7DFC-4600-B851-2C0D1E24981B}">
      <dgm:prSet/>
      <dgm:spPr/>
      <dgm:t>
        <a:bodyPr/>
        <a:lstStyle/>
        <a:p>
          <a:endParaRPr lang="en-GB"/>
        </a:p>
      </dgm:t>
    </dgm:pt>
    <dgm:pt modelId="{6DBE8AE1-9931-4333-B449-6E606591AA42}" type="sibTrans" cxnId="{0CE2E94F-7DFC-4600-B851-2C0D1E24981B}">
      <dgm:prSet/>
      <dgm:spPr/>
      <dgm:t>
        <a:bodyPr/>
        <a:lstStyle/>
        <a:p>
          <a:endParaRPr lang="en-GB"/>
        </a:p>
      </dgm:t>
    </dgm:pt>
    <dgm:pt modelId="{912C54BC-5876-435E-B44E-AD191E1B0EBC}" type="pres">
      <dgm:prSet presAssocID="{8384BDB5-26EB-4E41-8743-FB4EA790FC5B}" presName="linearFlow" presStyleCnt="0">
        <dgm:presLayoutVars>
          <dgm:dir/>
          <dgm:animLvl val="lvl"/>
          <dgm:resizeHandles/>
        </dgm:presLayoutVars>
      </dgm:prSet>
      <dgm:spPr/>
      <dgm:t>
        <a:bodyPr/>
        <a:lstStyle/>
        <a:p>
          <a:endParaRPr lang="en-GB"/>
        </a:p>
      </dgm:t>
    </dgm:pt>
    <dgm:pt modelId="{A0EAAC23-4789-4058-8DB4-D48059342D83}" type="pres">
      <dgm:prSet presAssocID="{2980EF3E-23DD-447E-847F-D60F2F62DF7F}" presName="compositeNode" presStyleCnt="0">
        <dgm:presLayoutVars>
          <dgm:bulletEnabled val="1"/>
        </dgm:presLayoutVars>
      </dgm:prSet>
      <dgm:spPr/>
    </dgm:pt>
    <dgm:pt modelId="{2E24D1D6-A125-49B0-942D-95563CA8E80B}" type="pres">
      <dgm:prSet presAssocID="{2980EF3E-23DD-447E-847F-D60F2F62DF7F}" presName="image" presStyleLbl="fgImgPlace1" presStyleIdx="0" presStyleCnt="3" custLinFactX="133900" custLinFactNeighborX="200000" custLinFactNeighborY="96587"/>
      <dgm:spPr>
        <a:noFill/>
        <a:ln>
          <a:noFill/>
        </a:ln>
      </dgm:spPr>
      <dgm:t>
        <a:bodyPr/>
        <a:lstStyle/>
        <a:p>
          <a:endParaRPr lang="en-GB"/>
        </a:p>
      </dgm:t>
    </dgm:pt>
    <dgm:pt modelId="{81E81811-9B2F-40BC-8F82-A4BD143F71DB}" type="pres">
      <dgm:prSet presAssocID="{2980EF3E-23DD-447E-847F-D60F2F62DF7F}" presName="childNode" presStyleLbl="node1" presStyleIdx="0" presStyleCnt="3">
        <dgm:presLayoutVars>
          <dgm:bulletEnabled val="1"/>
        </dgm:presLayoutVars>
      </dgm:prSet>
      <dgm:spPr/>
      <dgm:t>
        <a:bodyPr/>
        <a:lstStyle/>
        <a:p>
          <a:endParaRPr lang="en-GB"/>
        </a:p>
      </dgm:t>
    </dgm:pt>
    <dgm:pt modelId="{73B84BCF-355A-4EB8-97CE-CC1E243A8143}" type="pres">
      <dgm:prSet presAssocID="{2980EF3E-23DD-447E-847F-D60F2F62DF7F}" presName="parentNode" presStyleLbl="revTx" presStyleIdx="0" presStyleCnt="3">
        <dgm:presLayoutVars>
          <dgm:chMax val="0"/>
          <dgm:bulletEnabled val="1"/>
        </dgm:presLayoutVars>
      </dgm:prSet>
      <dgm:spPr/>
      <dgm:t>
        <a:bodyPr/>
        <a:lstStyle/>
        <a:p>
          <a:endParaRPr lang="en-GB"/>
        </a:p>
      </dgm:t>
    </dgm:pt>
    <dgm:pt modelId="{06DDBA1A-3B80-4800-84D6-7D1730F55215}" type="pres">
      <dgm:prSet presAssocID="{FB43AD21-4313-4699-BE33-C44E28DB3DE3}" presName="sibTrans" presStyleCnt="0"/>
      <dgm:spPr/>
    </dgm:pt>
    <dgm:pt modelId="{3F99E6AC-EADB-464F-9AA3-136C34824559}" type="pres">
      <dgm:prSet presAssocID="{774C7118-262D-4E80-ADA5-B18B9F85F2D9}" presName="compositeNode" presStyleCnt="0">
        <dgm:presLayoutVars>
          <dgm:bulletEnabled val="1"/>
        </dgm:presLayoutVars>
      </dgm:prSet>
      <dgm:spPr/>
    </dgm:pt>
    <dgm:pt modelId="{5ED17AAF-6E52-46CE-97A5-DB2799C644AD}" type="pres">
      <dgm:prSet presAssocID="{774C7118-262D-4E80-ADA5-B18B9F85F2D9}" presName="image" presStyleLbl="fgImgPlace1" presStyleIdx="1" presStyleCnt="3" custScaleX="177783" custScaleY="127204" custLinFactX="14788" custLinFactNeighborX="100000" custLinFactNeighborY="-19086"/>
      <dgm:spPr>
        <a:noFill/>
        <a:ln>
          <a:noFill/>
        </a:ln>
        <a:effectLst>
          <a:softEdge rad="63500"/>
        </a:effectLst>
      </dgm:spPr>
      <dgm:t>
        <a:bodyPr/>
        <a:lstStyle/>
        <a:p>
          <a:endParaRPr lang="en-GB"/>
        </a:p>
      </dgm:t>
    </dgm:pt>
    <dgm:pt modelId="{54F63898-EF83-47B1-B9EC-81F8FD8EC899}" type="pres">
      <dgm:prSet presAssocID="{774C7118-262D-4E80-ADA5-B18B9F85F2D9}" presName="childNode" presStyleLbl="node1" presStyleIdx="1" presStyleCnt="3">
        <dgm:presLayoutVars>
          <dgm:bulletEnabled val="1"/>
        </dgm:presLayoutVars>
      </dgm:prSet>
      <dgm:spPr/>
      <dgm:t>
        <a:bodyPr/>
        <a:lstStyle/>
        <a:p>
          <a:endParaRPr lang="en-GB"/>
        </a:p>
      </dgm:t>
    </dgm:pt>
    <dgm:pt modelId="{0D215716-183C-474F-90FE-2A00D51A1EC6}" type="pres">
      <dgm:prSet presAssocID="{774C7118-262D-4E80-ADA5-B18B9F85F2D9}" presName="parentNode" presStyleLbl="revTx" presStyleIdx="1" presStyleCnt="3" custLinFactNeighborX="2697" custLinFactNeighborY="1662">
        <dgm:presLayoutVars>
          <dgm:chMax val="0"/>
          <dgm:bulletEnabled val="1"/>
        </dgm:presLayoutVars>
      </dgm:prSet>
      <dgm:spPr/>
      <dgm:t>
        <a:bodyPr/>
        <a:lstStyle/>
        <a:p>
          <a:endParaRPr lang="en-GB"/>
        </a:p>
      </dgm:t>
    </dgm:pt>
    <dgm:pt modelId="{EAA9B06A-33F8-469F-89D6-DB90939634B5}" type="pres">
      <dgm:prSet presAssocID="{5669259B-0760-492A-A46C-64FA9E735C40}" presName="sibTrans" presStyleCnt="0"/>
      <dgm:spPr/>
    </dgm:pt>
    <dgm:pt modelId="{A1BCC02D-535C-4CAE-B709-1B46CBA8DD0B}" type="pres">
      <dgm:prSet presAssocID="{564A8424-5CEC-4C5C-8676-AD41FCA320DB}" presName="compositeNode" presStyleCnt="0">
        <dgm:presLayoutVars>
          <dgm:bulletEnabled val="1"/>
        </dgm:presLayoutVars>
      </dgm:prSet>
      <dgm:spPr/>
    </dgm:pt>
    <dgm:pt modelId="{A505D018-1807-43A2-93B8-CD2A090C92E2}" type="pres">
      <dgm:prSet presAssocID="{564A8424-5CEC-4C5C-8676-AD41FCA320DB}" presName="image" presStyleLbl="fgImgPlace1" presStyleIdx="2" presStyleCnt="3" custScaleX="214329" custScaleY="154618" custLinFactNeighborX="13581" custLinFactNeighborY="-24827"/>
      <dgm:spPr>
        <a:noFill/>
        <a:ln>
          <a:noFill/>
        </a:ln>
      </dgm:spPr>
      <dgm:t>
        <a:bodyPr/>
        <a:lstStyle/>
        <a:p>
          <a:endParaRPr lang="en-GB"/>
        </a:p>
      </dgm:t>
    </dgm:pt>
    <dgm:pt modelId="{DA251729-615E-4912-9BBE-5F2A10593B01}" type="pres">
      <dgm:prSet presAssocID="{564A8424-5CEC-4C5C-8676-AD41FCA320DB}" presName="childNode" presStyleLbl="node1" presStyleIdx="2" presStyleCnt="3" custScaleX="121006" custLinFactNeighborX="1445" custLinFactNeighborY="-504">
        <dgm:presLayoutVars>
          <dgm:bulletEnabled val="1"/>
        </dgm:presLayoutVars>
      </dgm:prSet>
      <dgm:spPr/>
      <dgm:t>
        <a:bodyPr/>
        <a:lstStyle/>
        <a:p>
          <a:endParaRPr lang="en-GB"/>
        </a:p>
      </dgm:t>
    </dgm:pt>
    <dgm:pt modelId="{15B0BE78-8028-4C2B-BAC2-90A04C4C32E7}" type="pres">
      <dgm:prSet presAssocID="{564A8424-5CEC-4C5C-8676-AD41FCA320DB}" presName="parentNode" presStyleLbl="revTx" presStyleIdx="2" presStyleCnt="3" custLinFactNeighborX="-24811" custLinFactNeighborY="5163">
        <dgm:presLayoutVars>
          <dgm:chMax val="0"/>
          <dgm:bulletEnabled val="1"/>
        </dgm:presLayoutVars>
      </dgm:prSet>
      <dgm:spPr/>
      <dgm:t>
        <a:bodyPr/>
        <a:lstStyle/>
        <a:p>
          <a:endParaRPr lang="en-GB"/>
        </a:p>
      </dgm:t>
    </dgm:pt>
  </dgm:ptLst>
  <dgm:cxnLst>
    <dgm:cxn modelId="{7B56D146-AA95-4514-884D-F6D96D5F7486}" type="presOf" srcId="{A06777C5-E22B-4CD3-B7B3-6F64F2FD9CB0}" destId="{DA251729-615E-4912-9BBE-5F2A10593B01}" srcOrd="0" destOrd="0" presId="urn:microsoft.com/office/officeart/2005/8/layout/hList2#2"/>
    <dgm:cxn modelId="{3C7F9691-CFC1-4106-A90E-4CE9ACE987FC}" type="presOf" srcId="{93A30E26-31C1-408B-B25F-0B6633EB6DAA}" destId="{54F63898-EF83-47B1-B9EC-81F8FD8EC899}" srcOrd="0" destOrd="0" presId="urn:microsoft.com/office/officeart/2005/8/layout/hList2#2"/>
    <dgm:cxn modelId="{3571FB87-5953-49D9-B796-F2AA20E37BE9}" srcId="{8384BDB5-26EB-4E41-8743-FB4EA790FC5B}" destId="{2980EF3E-23DD-447E-847F-D60F2F62DF7F}" srcOrd="0" destOrd="0" parTransId="{A4256BFA-396C-46BF-AE4E-ACD78CC1DC2E}" sibTransId="{FB43AD21-4313-4699-BE33-C44E28DB3DE3}"/>
    <dgm:cxn modelId="{FE4FC6B8-FBB2-4351-ABA1-A20E67BEC770}" type="presOf" srcId="{A9E2335D-F6A8-4870-9051-AB585B7EAD3B}" destId="{81E81811-9B2F-40BC-8F82-A4BD143F71DB}" srcOrd="0" destOrd="0" presId="urn:microsoft.com/office/officeart/2005/8/layout/hList2#2"/>
    <dgm:cxn modelId="{FCEE8587-7CE3-4125-A900-90AD3821BF45}" srcId="{8384BDB5-26EB-4E41-8743-FB4EA790FC5B}" destId="{564A8424-5CEC-4C5C-8676-AD41FCA320DB}" srcOrd="2" destOrd="0" parTransId="{7531AA8F-9EDD-45FC-A19F-73B2BD3158C0}" sibTransId="{776DAE0A-100B-4CF8-9152-7B8C064283E7}"/>
    <dgm:cxn modelId="{43592156-544C-42AE-B114-30C3DCA645B5}" type="presOf" srcId="{F90A3EA8-05B6-43D8-8BFE-EA5029E242CE}" destId="{81E81811-9B2F-40BC-8F82-A4BD143F71DB}" srcOrd="0" destOrd="1" presId="urn:microsoft.com/office/officeart/2005/8/layout/hList2#2"/>
    <dgm:cxn modelId="{82097DEE-92CA-4729-90B0-5D9600EF0EFF}" type="presOf" srcId="{8384BDB5-26EB-4E41-8743-FB4EA790FC5B}" destId="{912C54BC-5876-435E-B44E-AD191E1B0EBC}" srcOrd="0" destOrd="0" presId="urn:microsoft.com/office/officeart/2005/8/layout/hList2#2"/>
    <dgm:cxn modelId="{CD6A7EED-1DAF-4ABD-862C-ED63526A07CD}" type="presOf" srcId="{75F7A1F5-CD4E-4551-807F-4E04B73BFB0C}" destId="{DA251729-615E-4912-9BBE-5F2A10593B01}" srcOrd="0" destOrd="1" presId="urn:microsoft.com/office/officeart/2005/8/layout/hList2#2"/>
    <dgm:cxn modelId="{C147A2E0-BF07-4275-9127-489E774C9F61}" srcId="{774C7118-262D-4E80-ADA5-B18B9F85F2D9}" destId="{93A30E26-31C1-408B-B25F-0B6633EB6DAA}" srcOrd="0" destOrd="0" parTransId="{8B8B3DB9-0476-4AC0-8ED9-1196E13A101C}" sibTransId="{21E0D6D7-102C-4073-995D-6855A0E3797C}"/>
    <dgm:cxn modelId="{F26838E6-38C7-41C9-919F-49F82A0A950F}" type="presOf" srcId="{2980EF3E-23DD-447E-847F-D60F2F62DF7F}" destId="{73B84BCF-355A-4EB8-97CE-CC1E243A8143}" srcOrd="0" destOrd="0" presId="urn:microsoft.com/office/officeart/2005/8/layout/hList2#2"/>
    <dgm:cxn modelId="{BFCA1E6F-FAA7-46C8-85E7-CB0BB5E3FF10}" type="presOf" srcId="{5E08CE72-6235-4A97-A3A5-8378C19D85B8}" destId="{81E81811-9B2F-40BC-8F82-A4BD143F71DB}" srcOrd="0" destOrd="2" presId="urn:microsoft.com/office/officeart/2005/8/layout/hList2#2"/>
    <dgm:cxn modelId="{3D03C955-5464-4CDD-B269-F5753D4F958D}" srcId="{774C7118-262D-4E80-ADA5-B18B9F85F2D9}" destId="{4C755297-A426-4FF7-BE63-369C3AB0F5F8}" srcOrd="1" destOrd="0" parTransId="{AD8084E5-6BC8-4485-85BA-A1E26A4B3131}" sibTransId="{5A15B6CE-643F-4F7D-ACD4-3A428BF17782}"/>
    <dgm:cxn modelId="{976F138E-69CD-4F5D-B01D-0AB3992E8405}" type="presOf" srcId="{564A8424-5CEC-4C5C-8676-AD41FCA320DB}" destId="{15B0BE78-8028-4C2B-BAC2-90A04C4C32E7}" srcOrd="0" destOrd="0" presId="urn:microsoft.com/office/officeart/2005/8/layout/hList2#2"/>
    <dgm:cxn modelId="{0CE2E94F-7DFC-4600-B851-2C0D1E24981B}" srcId="{564A8424-5CEC-4C5C-8676-AD41FCA320DB}" destId="{75F7A1F5-CD4E-4551-807F-4E04B73BFB0C}" srcOrd="1" destOrd="0" parTransId="{FCDD1056-ACE3-48CB-9B51-38D6A5D9A643}" sibTransId="{6DBE8AE1-9931-4333-B449-6E606591AA42}"/>
    <dgm:cxn modelId="{4038D3BD-15DA-4B8E-BCA0-037964A4AA00}" type="presOf" srcId="{4C755297-A426-4FF7-BE63-369C3AB0F5F8}" destId="{54F63898-EF83-47B1-B9EC-81F8FD8EC899}" srcOrd="0" destOrd="1" presId="urn:microsoft.com/office/officeart/2005/8/layout/hList2#2"/>
    <dgm:cxn modelId="{0CDE7F91-40A1-41BE-8404-19BB471868BB}" type="presOf" srcId="{774C7118-262D-4E80-ADA5-B18B9F85F2D9}" destId="{0D215716-183C-474F-90FE-2A00D51A1EC6}" srcOrd="0" destOrd="0" presId="urn:microsoft.com/office/officeart/2005/8/layout/hList2#2"/>
    <dgm:cxn modelId="{A3C85168-327F-4F67-819D-90B1F764B7D6}" srcId="{2980EF3E-23DD-447E-847F-D60F2F62DF7F}" destId="{5E08CE72-6235-4A97-A3A5-8378C19D85B8}" srcOrd="2" destOrd="0" parTransId="{5F7C5244-511A-4491-A73B-50644AE9C912}" sibTransId="{F68BDB3A-C7AF-46E5-8FA6-E7A468971498}"/>
    <dgm:cxn modelId="{6FC0F2AC-BDB9-4D84-ACF5-84DFC76925E0}" srcId="{564A8424-5CEC-4C5C-8676-AD41FCA320DB}" destId="{A06777C5-E22B-4CD3-B7B3-6F64F2FD9CB0}" srcOrd="0" destOrd="0" parTransId="{63D9A850-D580-4246-9B72-E70332BAC5B5}" sibTransId="{06050308-C7F0-485E-93B9-70BD867CEFFF}"/>
    <dgm:cxn modelId="{FDD8544F-60F0-4369-B0E3-31C415F06F2E}" srcId="{2980EF3E-23DD-447E-847F-D60F2F62DF7F}" destId="{F90A3EA8-05B6-43D8-8BFE-EA5029E242CE}" srcOrd="1" destOrd="0" parTransId="{A252426D-6874-4B38-B191-871C683F4944}" sibTransId="{D0ADAF39-E563-4F70-92B2-9A417512F8C0}"/>
    <dgm:cxn modelId="{9ADA82BD-8E99-4593-B6F6-A99E8B0FC361}" srcId="{8384BDB5-26EB-4E41-8743-FB4EA790FC5B}" destId="{774C7118-262D-4E80-ADA5-B18B9F85F2D9}" srcOrd="1" destOrd="0" parTransId="{FA528585-AB48-40AD-8189-2FC246186C3D}" sibTransId="{5669259B-0760-492A-A46C-64FA9E735C40}"/>
    <dgm:cxn modelId="{C6588579-BF6A-44DB-91A7-66797E772241}" srcId="{2980EF3E-23DD-447E-847F-D60F2F62DF7F}" destId="{A9E2335D-F6A8-4870-9051-AB585B7EAD3B}" srcOrd="0" destOrd="0" parTransId="{C4A33F6F-5835-47B3-AE1E-16FB02C1DD5B}" sibTransId="{5D2EE1BA-E034-406E-9E15-AD95629EFC81}"/>
    <dgm:cxn modelId="{BD285609-CBAB-4130-A171-C2B38F0E14F2}" type="presParOf" srcId="{912C54BC-5876-435E-B44E-AD191E1B0EBC}" destId="{A0EAAC23-4789-4058-8DB4-D48059342D83}" srcOrd="0" destOrd="0" presId="urn:microsoft.com/office/officeart/2005/8/layout/hList2#2"/>
    <dgm:cxn modelId="{D96EBF3F-E743-49CC-B5F6-5AFC7434E185}" type="presParOf" srcId="{A0EAAC23-4789-4058-8DB4-D48059342D83}" destId="{2E24D1D6-A125-49B0-942D-95563CA8E80B}" srcOrd="0" destOrd="0" presId="urn:microsoft.com/office/officeart/2005/8/layout/hList2#2"/>
    <dgm:cxn modelId="{B9833BD3-6236-4A1A-8485-8280AB6F32EC}" type="presParOf" srcId="{A0EAAC23-4789-4058-8DB4-D48059342D83}" destId="{81E81811-9B2F-40BC-8F82-A4BD143F71DB}" srcOrd="1" destOrd="0" presId="urn:microsoft.com/office/officeart/2005/8/layout/hList2#2"/>
    <dgm:cxn modelId="{AFC6CEBD-67A5-4FE5-92A3-088C3A8BA41B}" type="presParOf" srcId="{A0EAAC23-4789-4058-8DB4-D48059342D83}" destId="{73B84BCF-355A-4EB8-97CE-CC1E243A8143}" srcOrd="2" destOrd="0" presId="urn:microsoft.com/office/officeart/2005/8/layout/hList2#2"/>
    <dgm:cxn modelId="{0021042D-10F9-4FEC-969E-21C4EB91C99C}" type="presParOf" srcId="{912C54BC-5876-435E-B44E-AD191E1B0EBC}" destId="{06DDBA1A-3B80-4800-84D6-7D1730F55215}" srcOrd="1" destOrd="0" presId="urn:microsoft.com/office/officeart/2005/8/layout/hList2#2"/>
    <dgm:cxn modelId="{F532D364-C11E-4431-BA7C-AEAF6F3F2808}" type="presParOf" srcId="{912C54BC-5876-435E-B44E-AD191E1B0EBC}" destId="{3F99E6AC-EADB-464F-9AA3-136C34824559}" srcOrd="2" destOrd="0" presId="urn:microsoft.com/office/officeart/2005/8/layout/hList2#2"/>
    <dgm:cxn modelId="{C5142EF5-1119-40CC-9A6A-F9B2CE5926FD}" type="presParOf" srcId="{3F99E6AC-EADB-464F-9AA3-136C34824559}" destId="{5ED17AAF-6E52-46CE-97A5-DB2799C644AD}" srcOrd="0" destOrd="0" presId="urn:microsoft.com/office/officeart/2005/8/layout/hList2#2"/>
    <dgm:cxn modelId="{D00C75B2-A413-4743-9CD8-1C36EA371C1F}" type="presParOf" srcId="{3F99E6AC-EADB-464F-9AA3-136C34824559}" destId="{54F63898-EF83-47B1-B9EC-81F8FD8EC899}" srcOrd="1" destOrd="0" presId="urn:microsoft.com/office/officeart/2005/8/layout/hList2#2"/>
    <dgm:cxn modelId="{E68A89E8-2CCA-4143-B09F-D566D008D020}" type="presParOf" srcId="{3F99E6AC-EADB-464F-9AA3-136C34824559}" destId="{0D215716-183C-474F-90FE-2A00D51A1EC6}" srcOrd="2" destOrd="0" presId="urn:microsoft.com/office/officeart/2005/8/layout/hList2#2"/>
    <dgm:cxn modelId="{87A596D2-84C9-4CA4-B0AA-18220C585CC3}" type="presParOf" srcId="{912C54BC-5876-435E-B44E-AD191E1B0EBC}" destId="{EAA9B06A-33F8-469F-89D6-DB90939634B5}" srcOrd="3" destOrd="0" presId="urn:microsoft.com/office/officeart/2005/8/layout/hList2#2"/>
    <dgm:cxn modelId="{47B2C1B9-9C8B-4DB1-A770-48D4837879B4}" type="presParOf" srcId="{912C54BC-5876-435E-B44E-AD191E1B0EBC}" destId="{A1BCC02D-535C-4CAE-B709-1B46CBA8DD0B}" srcOrd="4" destOrd="0" presId="urn:microsoft.com/office/officeart/2005/8/layout/hList2#2"/>
    <dgm:cxn modelId="{FD1E8BC9-D332-4BFA-90DA-AC5C5B0F6B88}" type="presParOf" srcId="{A1BCC02D-535C-4CAE-B709-1B46CBA8DD0B}" destId="{A505D018-1807-43A2-93B8-CD2A090C92E2}" srcOrd="0" destOrd="0" presId="urn:microsoft.com/office/officeart/2005/8/layout/hList2#2"/>
    <dgm:cxn modelId="{1E5BC766-0B15-4E84-998F-6C92B296F0A1}" type="presParOf" srcId="{A1BCC02D-535C-4CAE-B709-1B46CBA8DD0B}" destId="{DA251729-615E-4912-9BBE-5F2A10593B01}" srcOrd="1" destOrd="0" presId="urn:microsoft.com/office/officeart/2005/8/layout/hList2#2"/>
    <dgm:cxn modelId="{50A6F727-EC50-44D1-979F-597B03AF50FB}" type="presParOf" srcId="{A1BCC02D-535C-4CAE-B709-1B46CBA8DD0B}" destId="{15B0BE78-8028-4C2B-BAC2-90A04C4C32E7}"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84BCF-355A-4EB8-97CE-CC1E243A8143}">
      <dsp:nvSpPr>
        <dsp:cNvPr id="0" name=""/>
        <dsp:cNvSpPr/>
      </dsp:nvSpPr>
      <dsp:spPr>
        <a:xfrm rot="16200000">
          <a:off x="-1699387" y="2261888"/>
          <a:ext cx="3594639" cy="374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405" bIns="0" numCol="1" spcCol="1270" anchor="t" anchorCtr="0">
          <a:noAutofit/>
        </a:bodyPr>
        <a:lstStyle/>
        <a:p>
          <a:pPr lvl="0" algn="r" defTabSz="800100">
            <a:lnSpc>
              <a:spcPct val="90000"/>
            </a:lnSpc>
            <a:spcBef>
              <a:spcPct val="0"/>
            </a:spcBef>
            <a:spcAft>
              <a:spcPct val="35000"/>
            </a:spcAft>
          </a:pPr>
          <a:r>
            <a:rPr kumimoji="0" lang="en-GB" sz="1800" b="1" kern="1200" dirty="0" smtClean="0">
              <a:solidFill>
                <a:schemeClr val="tx2">
                  <a:lumMod val="75000"/>
                </a:schemeClr>
              </a:solidFill>
              <a:latin typeface="+mn-lt"/>
              <a:ea typeface="+mn-ea"/>
              <a:cs typeface="+mn-cs"/>
            </a:rPr>
            <a:t>Involved in Decisions</a:t>
          </a:r>
          <a:endParaRPr kumimoji="0" lang="en-GB" sz="1800" b="1" kern="1200" dirty="0">
            <a:solidFill>
              <a:schemeClr val="tx2">
                <a:lumMod val="75000"/>
              </a:schemeClr>
            </a:solidFill>
            <a:latin typeface="+mn-lt"/>
            <a:ea typeface="+mn-ea"/>
            <a:cs typeface="+mn-cs"/>
          </a:endParaRPr>
        </a:p>
      </dsp:txBody>
      <dsp:txXfrm>
        <a:off x="-1699387" y="2261888"/>
        <a:ext cx="3594639" cy="374632"/>
      </dsp:txXfrm>
    </dsp:sp>
    <dsp:sp modelId="{81E81811-9B2F-40BC-8F82-A4BD143F71DB}">
      <dsp:nvSpPr>
        <dsp:cNvPr id="0" name=""/>
        <dsp:cNvSpPr/>
      </dsp:nvSpPr>
      <dsp:spPr>
        <a:xfrm>
          <a:off x="285248" y="651885"/>
          <a:ext cx="1866065" cy="3594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30405"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smtClean="0"/>
            <a:t>Staff are encouraged to give examples of when they have not felt involved to decisions relating to the organisation. </a:t>
          </a:r>
          <a:endParaRPr lang="en-GB" sz="1500" b="1" kern="1200" dirty="0"/>
        </a:p>
        <a:p>
          <a:pPr marL="114300" lvl="1" indent="-114300" algn="l" defTabSz="666750">
            <a:lnSpc>
              <a:spcPct val="90000"/>
            </a:lnSpc>
            <a:spcBef>
              <a:spcPct val="0"/>
            </a:spcBef>
            <a:spcAft>
              <a:spcPct val="15000"/>
            </a:spcAft>
            <a:buChar char="••"/>
          </a:pPr>
          <a:r>
            <a:rPr lang="en-GB" sz="1500" b="1" kern="1200" dirty="0" smtClean="0"/>
            <a:t>Ensuring staff are informed of wider organisational objectives is key. </a:t>
          </a:r>
          <a:endParaRPr lang="en-GB" sz="1500" b="1" kern="1200" dirty="0"/>
        </a:p>
        <a:p>
          <a:pPr marL="114300" lvl="1" indent="-114300" algn="l" defTabSz="666750">
            <a:lnSpc>
              <a:spcPct val="90000"/>
            </a:lnSpc>
            <a:spcBef>
              <a:spcPct val="0"/>
            </a:spcBef>
            <a:spcAft>
              <a:spcPct val="15000"/>
            </a:spcAft>
            <a:buChar char="••"/>
          </a:pPr>
          <a:r>
            <a:rPr lang="en-GB" sz="1500" b="1" kern="1200" dirty="0" smtClean="0"/>
            <a:t>Feedback to senior management.</a:t>
          </a:r>
          <a:endParaRPr lang="en-GB" sz="1500" b="1" kern="1200" dirty="0"/>
        </a:p>
      </dsp:txBody>
      <dsp:txXfrm>
        <a:off x="285248" y="651885"/>
        <a:ext cx="1866065" cy="3594639"/>
      </dsp:txXfrm>
    </dsp:sp>
    <dsp:sp modelId="{2E24D1D6-A125-49B0-942D-95563CA8E80B}">
      <dsp:nvSpPr>
        <dsp:cNvPr id="0" name=""/>
        <dsp:cNvSpPr/>
      </dsp:nvSpPr>
      <dsp:spPr>
        <a:xfrm>
          <a:off x="2412409" y="881062"/>
          <a:ext cx="749264" cy="74926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D215716-183C-474F-90FE-2A00D51A1EC6}">
      <dsp:nvSpPr>
        <dsp:cNvPr id="0" name=""/>
        <dsp:cNvSpPr/>
      </dsp:nvSpPr>
      <dsp:spPr>
        <a:xfrm rot="16200000">
          <a:off x="1325766" y="2423546"/>
          <a:ext cx="3594639" cy="374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405" bIns="0" numCol="1" spcCol="1270" anchor="t" anchorCtr="0">
          <a:noAutofit/>
        </a:bodyPr>
        <a:lstStyle/>
        <a:p>
          <a:pPr lvl="0" algn="r" defTabSz="800100">
            <a:lnSpc>
              <a:spcPct val="90000"/>
            </a:lnSpc>
            <a:spcBef>
              <a:spcPct val="0"/>
            </a:spcBef>
            <a:spcAft>
              <a:spcPct val="35000"/>
            </a:spcAft>
          </a:pPr>
          <a:r>
            <a:rPr kumimoji="0" lang="en-GB" sz="1800" b="1" kern="1200" smtClean="0">
              <a:solidFill>
                <a:schemeClr val="tx2">
                  <a:lumMod val="75000"/>
                </a:schemeClr>
              </a:solidFill>
              <a:latin typeface="+mn-lt"/>
              <a:ea typeface="+mn-ea"/>
              <a:cs typeface="+mn-cs"/>
            </a:rPr>
            <a:t>Performance Management</a:t>
          </a:r>
          <a:endParaRPr lang="en-GB" sz="2000" kern="1200" dirty="0"/>
        </a:p>
      </dsp:txBody>
      <dsp:txXfrm>
        <a:off x="1325766" y="2423546"/>
        <a:ext cx="3594639" cy="374632"/>
      </dsp:txXfrm>
    </dsp:sp>
    <dsp:sp modelId="{54F63898-EF83-47B1-B9EC-81F8FD8EC899}">
      <dsp:nvSpPr>
        <dsp:cNvPr id="0" name=""/>
        <dsp:cNvSpPr/>
      </dsp:nvSpPr>
      <dsp:spPr>
        <a:xfrm>
          <a:off x="3300298" y="753800"/>
          <a:ext cx="1866065" cy="3594639"/>
        </a:xfrm>
        <a:prstGeom prst="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30405"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smtClean="0"/>
            <a:t>Staff are asked to identify areas where they think performance is not managed or supported well. </a:t>
          </a:r>
          <a:endParaRPr lang="en-GB" sz="1500" b="1" kern="1200" dirty="0"/>
        </a:p>
        <a:p>
          <a:pPr marL="114300" lvl="1" indent="-114300" algn="l" defTabSz="666750">
            <a:lnSpc>
              <a:spcPct val="90000"/>
            </a:lnSpc>
            <a:spcBef>
              <a:spcPct val="0"/>
            </a:spcBef>
            <a:spcAft>
              <a:spcPct val="15000"/>
            </a:spcAft>
            <a:buChar char="••"/>
          </a:pPr>
          <a:r>
            <a:rPr lang="en-GB" sz="1500" b="1" kern="1200" dirty="0" smtClean="0"/>
            <a:t>The manager will actively highlight to senior managers the areas where performance management is felt not to be managed well.</a:t>
          </a:r>
          <a:endParaRPr lang="en-GB" sz="1500" b="1" kern="1200" dirty="0"/>
        </a:p>
      </dsp:txBody>
      <dsp:txXfrm>
        <a:off x="3300298" y="753800"/>
        <a:ext cx="1866065" cy="3594639"/>
      </dsp:txXfrm>
    </dsp:sp>
    <dsp:sp modelId="{5ED17AAF-6E52-46CE-97A5-DB2799C644AD}">
      <dsp:nvSpPr>
        <dsp:cNvPr id="0" name=""/>
        <dsp:cNvSpPr/>
      </dsp:nvSpPr>
      <dsp:spPr>
        <a:xfrm>
          <a:off x="3494331" y="14366"/>
          <a:ext cx="1332064" cy="953094"/>
        </a:xfrm>
        <a:prstGeom prst="rect">
          <a:avLst/>
        </a:prstGeom>
        <a:noFill/>
        <a:ln w="25400" cap="flat" cmpd="sng" algn="ctr">
          <a:noFill/>
          <a:prstDash val="solid"/>
        </a:ln>
        <a:effectLst>
          <a:softEdge rad="63500"/>
        </a:effectLst>
      </dsp:spPr>
      <dsp:style>
        <a:lnRef idx="2">
          <a:scrgbClr r="0" g="0" b="0"/>
        </a:lnRef>
        <a:fillRef idx="1">
          <a:scrgbClr r="0" g="0" b="0"/>
        </a:fillRef>
        <a:effectRef idx="0">
          <a:scrgbClr r="0" g="0" b="0"/>
        </a:effectRef>
        <a:fontRef idx="minor"/>
      </dsp:style>
    </dsp:sp>
    <dsp:sp modelId="{15B0BE78-8028-4C2B-BAC2-90A04C4C32E7}">
      <dsp:nvSpPr>
        <dsp:cNvPr id="0" name=""/>
        <dsp:cNvSpPr/>
      </dsp:nvSpPr>
      <dsp:spPr>
        <a:xfrm rot="16200000">
          <a:off x="4374676" y="2623876"/>
          <a:ext cx="3594639" cy="374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405" bIns="0" numCol="1" spcCol="1270" anchor="t" anchorCtr="0">
          <a:noAutofit/>
        </a:bodyPr>
        <a:lstStyle/>
        <a:p>
          <a:pPr lvl="0" algn="r" defTabSz="800100">
            <a:lnSpc>
              <a:spcPct val="90000"/>
            </a:lnSpc>
            <a:spcBef>
              <a:spcPct val="0"/>
            </a:spcBef>
            <a:spcAft>
              <a:spcPct val="35000"/>
            </a:spcAft>
          </a:pPr>
          <a:r>
            <a:rPr kumimoji="0" lang="en-GB" sz="1800" b="1" kern="1200" smtClean="0">
              <a:solidFill>
                <a:schemeClr val="tx2">
                  <a:lumMod val="75000"/>
                </a:schemeClr>
              </a:solidFill>
              <a:latin typeface="+mn-lt"/>
              <a:ea typeface="+mn-ea"/>
              <a:cs typeface="+mn-cs"/>
            </a:rPr>
            <a:t>Visible Leadership</a:t>
          </a:r>
          <a:endParaRPr kumimoji="0" lang="en-GB" sz="1800" b="1" kern="1200" dirty="0" smtClean="0">
            <a:solidFill>
              <a:schemeClr val="tx2">
                <a:lumMod val="75000"/>
              </a:schemeClr>
            </a:solidFill>
            <a:latin typeface="+mn-lt"/>
            <a:ea typeface="+mn-ea"/>
            <a:cs typeface="+mn-cs"/>
          </a:endParaRPr>
        </a:p>
      </dsp:txBody>
      <dsp:txXfrm>
        <a:off x="4374676" y="2623876"/>
        <a:ext cx="3594639" cy="374632"/>
      </dsp:txXfrm>
    </dsp:sp>
    <dsp:sp modelId="{DA251729-615E-4912-9BBE-5F2A10593B01}">
      <dsp:nvSpPr>
        <dsp:cNvPr id="0" name=""/>
        <dsp:cNvSpPr/>
      </dsp:nvSpPr>
      <dsp:spPr>
        <a:xfrm>
          <a:off x="6256269" y="838384"/>
          <a:ext cx="2258050" cy="3594639"/>
        </a:xfrm>
        <a:prstGeom prst="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30405"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smtClean="0"/>
            <a:t>Agree with staff a level of visibility and leadership from senior managers that is appropriate and situations where they feel it is not visible. </a:t>
          </a:r>
          <a:endParaRPr lang="en-GB" sz="1500" b="1" kern="1200" dirty="0"/>
        </a:p>
        <a:p>
          <a:pPr marL="114300" lvl="1" indent="-114300" algn="l" defTabSz="666750">
            <a:lnSpc>
              <a:spcPct val="90000"/>
            </a:lnSpc>
            <a:spcBef>
              <a:spcPct val="0"/>
            </a:spcBef>
            <a:spcAft>
              <a:spcPct val="15000"/>
            </a:spcAft>
            <a:buChar char="••"/>
          </a:pPr>
          <a:r>
            <a:rPr lang="en-GB" sz="1500" b="1" kern="1200" dirty="0" smtClean="0"/>
            <a:t>Manager will openly encourage senior managers to increase visibility within the organisation.</a:t>
          </a:r>
          <a:endParaRPr lang="en-GB" sz="1500" b="1" kern="1200" dirty="0"/>
        </a:p>
      </dsp:txBody>
      <dsp:txXfrm>
        <a:off x="6256269" y="838384"/>
        <a:ext cx="2258050" cy="3594639"/>
      </dsp:txXfrm>
    </dsp:sp>
    <dsp:sp modelId="{A505D018-1807-43A2-93B8-CD2A090C92E2}">
      <dsp:nvSpPr>
        <dsp:cNvPr id="0" name=""/>
        <dsp:cNvSpPr/>
      </dsp:nvSpPr>
      <dsp:spPr>
        <a:xfrm>
          <a:off x="5751074" y="0"/>
          <a:ext cx="1605890" cy="115849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CBF836-63FE-4B08-B11D-C61C3D8061FC}" type="datetimeFigureOut">
              <a:rPr lang="en-GB" smtClean="0"/>
              <a:pPr/>
              <a:t>18/01/2018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F6CE6AB-58C3-45EA-8962-626D26106EDE}" type="slidenum">
              <a:rPr lang="en-GB" smtClean="0"/>
              <a:pPr/>
              <a:t>‹#›</a:t>
            </a:fld>
            <a:endParaRPr lang="en-GB"/>
          </a:p>
        </p:txBody>
      </p:sp>
    </p:spTree>
    <p:extLst>
      <p:ext uri="{BB962C8B-B14F-4D97-AF65-F5344CB8AC3E}">
        <p14:creationId xmlns:p14="http://schemas.microsoft.com/office/powerpoint/2010/main" val="3104983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A85A52-2E22-4E03-BD23-7BF779AFA400}" type="datetimeFigureOut">
              <a:rPr lang="en-GB" smtClean="0"/>
              <a:pPr/>
              <a:t>18/01/2018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38436E-6D5C-487F-9D35-9D6743F667E6}" type="slidenum">
              <a:rPr lang="en-GB" smtClean="0"/>
              <a:pPr/>
              <a:t>‹#›</a:t>
            </a:fld>
            <a:endParaRPr lang="en-GB"/>
          </a:p>
        </p:txBody>
      </p:sp>
    </p:spTree>
    <p:extLst>
      <p:ext uri="{BB962C8B-B14F-4D97-AF65-F5344CB8AC3E}">
        <p14:creationId xmlns:p14="http://schemas.microsoft.com/office/powerpoint/2010/main" val="4195152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38436E-6D5C-487F-9D35-9D6743F667E6}"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38436E-6D5C-487F-9D35-9D6743F667E6}" type="slidenum">
              <a:rPr lang="en-GB" smtClean="0"/>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9EA231-2A61-433F-B728-0C36AC3E1109}" type="datetime1">
              <a:rPr lang="en-GB" smtClean="0"/>
              <a:pPr/>
              <a:t>18/01/2018</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46B74ED7-3BB2-4C1E-A3AA-D833A9ED6113}"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C7DC50-3FC6-4D82-A2F9-5555AA717D63}" type="datetime1">
              <a:rPr lang="en-GB" smtClean="0"/>
              <a:pPr/>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09790-8006-44AA-9C2C-AECF5696C3C5}" type="datetime1">
              <a:rPr lang="en-GB" smtClean="0"/>
              <a:pPr/>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334422-532E-4B98-8D69-6BBFBBD17A25}" type="datetime1">
              <a:rPr lang="en-GB" smtClean="0"/>
              <a:pPr/>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89FCB4-184C-449B-B552-F3C89F82CB63}" type="datetime1">
              <a:rPr lang="en-GB" smtClean="0"/>
              <a:pPr/>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46B74ED7-3BB2-4C1E-A3AA-D833A9ED611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628142-DECA-4128-AC75-1D460CFBF293}" type="datetime1">
              <a:rPr lang="en-GB" smtClean="0"/>
              <a:pPr/>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25990B-4AA3-4D6F-A582-6F01B0D2F071}" type="datetime1">
              <a:rPr lang="en-GB" smtClean="0"/>
              <a:pPr/>
              <a:t>18/01/2018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4D21DF-9B12-4A95-B465-0F81FCC3749E}" type="datetime1">
              <a:rPr lang="en-GB" smtClean="0"/>
              <a:pPr/>
              <a:t>18/01/2018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9AC05-289D-4F12-901E-51FFEBB3DBFB}" type="datetime1">
              <a:rPr lang="en-GB" smtClean="0"/>
              <a:pPr/>
              <a:t>18/01/2018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6AE9C9-5820-432B-8E3E-1FFA10927047}" type="datetime1">
              <a:rPr lang="en-GB" smtClean="0"/>
              <a:pPr/>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FDF6CF-832C-4CFC-9B8E-7D03D67A992F}" type="datetime1">
              <a:rPr lang="en-GB" smtClean="0"/>
              <a:pPr/>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74ED7-3BB2-4C1E-A3AA-D833A9ED611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1E49A9-B17D-436A-99AE-5446BC717F75}" type="datetime1">
              <a:rPr lang="en-GB" smtClean="0"/>
              <a:pPr/>
              <a:t>18/01/2018</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6B74ED7-3BB2-4C1E-A3AA-D833A9ED611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7957392" cy="48803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GB" sz="2700" cap="none" spc="50" dirty="0" smtClean="0">
                <a:ln w="1143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NHS Western Isles Emergency Department</a:t>
            </a:r>
            <a:endParaRPr lang="en-GB" sz="2700" cap="none" spc="50" dirty="0">
              <a:ln w="1143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6B74ED7-3BB2-4C1E-A3AA-D833A9ED6113}" type="slidenum">
              <a:rPr lang="en-GB" smtClean="0"/>
              <a:pPr/>
              <a:t>1</a:t>
            </a:fld>
            <a:endParaRPr lang="en-GB" dirty="0"/>
          </a:p>
        </p:txBody>
      </p:sp>
      <p:sp>
        <p:nvSpPr>
          <p:cNvPr id="5" name="Subtitle 4"/>
          <p:cNvSpPr>
            <a:spLocks noGrp="1"/>
          </p:cNvSpPr>
          <p:nvPr>
            <p:ph type="subTitle" idx="1"/>
          </p:nvPr>
        </p:nvSpPr>
        <p:spPr>
          <a:xfrm>
            <a:off x="0" y="1124744"/>
            <a:ext cx="7956376" cy="1512168"/>
          </a:xfrm>
        </p:spPr>
        <p:txBody>
          <a:bodyPr>
            <a:normAutofit/>
          </a:bodyPr>
          <a:lstStyle/>
          <a:p>
            <a:pPr algn="l"/>
            <a:r>
              <a:rPr lang="en-GB" sz="1800" b="1" dirty="0" smtClean="0">
                <a:solidFill>
                  <a:schemeClr val="tx2">
                    <a:lumMod val="75000"/>
                  </a:schemeClr>
                </a:solidFill>
              </a:rPr>
              <a:t>A focus on providing the best service for patients is paramount to the team. The team feel they have role clarity, effective team working, are empowered to influence and have confidence in their direct line manager.</a:t>
            </a:r>
          </a:p>
          <a:p>
            <a:pPr algn="l"/>
            <a:endParaRPr lang="en-GB" b="1" dirty="0" smtClean="0"/>
          </a:p>
          <a:p>
            <a:pPr algn="l"/>
            <a:endParaRPr lang="en-GB" dirty="0"/>
          </a:p>
        </p:txBody>
      </p:sp>
      <p:sp>
        <p:nvSpPr>
          <p:cNvPr id="60418" name="AutoShape 2" descr="http://www.broomwoodvoice.com/NHS_Services_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nvGraphicFramePr>
        <p:xfrm>
          <a:off x="323528" y="2420888"/>
          <a:ext cx="842493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srcRect l="10783" t="36700" r="70790" b="36000"/>
          <a:stretch>
            <a:fillRect/>
          </a:stretch>
        </p:blipFill>
        <p:spPr bwMode="auto">
          <a:xfrm>
            <a:off x="0" y="2132856"/>
            <a:ext cx="2520280" cy="1260140"/>
          </a:xfrm>
          <a:prstGeom prst="rect">
            <a:avLst/>
          </a:prstGeom>
          <a:noFill/>
          <a:ln w="9525">
            <a:noFill/>
            <a:miter lim="800000"/>
            <a:headEnd/>
            <a:tailEnd/>
          </a:ln>
          <a:effectLst>
            <a:softEdge rad="127000"/>
          </a:effectLst>
        </p:spPr>
      </p:pic>
      <p:pic>
        <p:nvPicPr>
          <p:cNvPr id="1028" name="Picture 4"/>
          <p:cNvPicPr>
            <a:picLocks noChangeAspect="1" noChangeArrowheads="1"/>
          </p:cNvPicPr>
          <p:nvPr/>
        </p:nvPicPr>
        <p:blipFill>
          <a:blip r:embed="rId9" cstate="print"/>
          <a:srcRect l="13146" t="32500" r="73152" b="33200"/>
          <a:stretch>
            <a:fillRect/>
          </a:stretch>
        </p:blipFill>
        <p:spPr bwMode="auto">
          <a:xfrm>
            <a:off x="6732240" y="2132856"/>
            <a:ext cx="1672349" cy="1412847"/>
          </a:xfrm>
          <a:prstGeom prst="rect">
            <a:avLst/>
          </a:prstGeom>
          <a:noFill/>
          <a:ln w="9525">
            <a:noFill/>
            <a:miter lim="800000"/>
            <a:headEnd/>
            <a:tailEnd/>
          </a:ln>
          <a:effectLst>
            <a:softEdge rad="63500"/>
          </a:effectLst>
        </p:spPr>
      </p:pic>
      <p:pic>
        <p:nvPicPr>
          <p:cNvPr id="1029" name="Picture 5"/>
          <p:cNvPicPr>
            <a:picLocks noChangeAspect="1" noChangeArrowheads="1"/>
          </p:cNvPicPr>
          <p:nvPr/>
        </p:nvPicPr>
        <p:blipFill>
          <a:blip r:embed="rId10" cstate="print"/>
          <a:srcRect l="1298" t="10934" r="61848" b="7867"/>
          <a:stretch>
            <a:fillRect/>
          </a:stretch>
        </p:blipFill>
        <p:spPr bwMode="auto">
          <a:xfrm>
            <a:off x="3563888" y="2060848"/>
            <a:ext cx="1872208" cy="1392155"/>
          </a:xfrm>
          <a:prstGeom prst="rect">
            <a:avLst/>
          </a:prstGeom>
          <a:noFill/>
          <a:ln w="9525">
            <a:noFill/>
            <a:miter lim="800000"/>
            <a:headEnd/>
            <a:tailEnd/>
          </a:ln>
          <a:effectLst>
            <a:softEdge rad="31750"/>
          </a:effectLst>
        </p:spPr>
      </p:pic>
      <p:pic>
        <p:nvPicPr>
          <p:cNvPr id="11" name="Picture 10" descr="C:\Users\kingst\Documents\logo2.png"/>
          <p:cNvPicPr>
            <a:picLocks noChangeAspect="1" noChangeArrowheads="1"/>
          </p:cNvPicPr>
          <p:nvPr/>
        </p:nvPicPr>
        <p:blipFill>
          <a:blip r:embed="rId11" cstate="print"/>
          <a:srcRect/>
          <a:stretch>
            <a:fillRect/>
          </a:stretch>
        </p:blipFill>
        <p:spPr bwMode="auto">
          <a:xfrm>
            <a:off x="7161113" y="116632"/>
            <a:ext cx="1982887" cy="1155740"/>
          </a:xfrm>
          <a:prstGeom prst="rect">
            <a:avLst/>
          </a:prstGeom>
          <a:noFill/>
        </p:spPr>
      </p:pic>
      <p:sp>
        <p:nvSpPr>
          <p:cNvPr id="13" name="Title 1"/>
          <p:cNvSpPr txBox="1">
            <a:spLocks/>
          </p:cNvSpPr>
          <p:nvPr/>
        </p:nvSpPr>
        <p:spPr>
          <a:xfrm>
            <a:off x="323528" y="404664"/>
            <a:ext cx="7200800" cy="576064"/>
          </a:xfrm>
          <a:prstGeom prst="rect">
            <a:avLst/>
          </a:prstGeom>
        </p:spPr>
        <p:txBody>
          <a:bodyPr vert="horz" lIns="45720" tIns="0" rIns="45720" bIns="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500" b="1" spc="50" noProof="0" dirty="0" smtClean="0">
                <a:ln w="1143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rPr>
              <a:t>- </a:t>
            </a:r>
            <a:r>
              <a:rPr kumimoji="0" lang="en-GB" sz="2500" b="1" i="0" u="none" strike="noStrike" kern="1200" cap="none" spc="50" normalizeH="0" baseline="0" noProof="0" dirty="0" smtClean="0">
                <a:ln w="11430"/>
                <a:solidFill>
                  <a:schemeClr val="accent1">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Get Involved. Make a Difference</a:t>
            </a:r>
            <a:r>
              <a:rPr kumimoji="0" lang="en-GB" sz="2500" b="1" i="0" u="none" strike="noStrike" kern="1200" cap="none" spc="50" normalizeH="0" noProof="0" dirty="0" smtClean="0">
                <a:ln w="11430"/>
                <a:solidFill>
                  <a:schemeClr val="accent1">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kumimoji="0" lang="en-GB" sz="2500" b="1" i="0" u="none" strike="noStrike" kern="1200" cap="none" spc="50" normalizeH="0" baseline="0" noProof="0" dirty="0">
              <a:ln w="11430"/>
              <a:solidFill>
                <a:schemeClr val="accent1">
                  <a:lumMod val="75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068960"/>
            <a:ext cx="4608512" cy="63204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GB" sz="2000" cap="none"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cs typeface="Arial" pitchFamily="34" charset="0"/>
              </a:rPr>
              <a:t>Susan Macaulay -</a:t>
            </a:r>
            <a:br>
              <a:rPr lang="en-GB" sz="2000" cap="none"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cs typeface="Arial" pitchFamily="34" charset="0"/>
              </a:rPr>
            </a:br>
            <a:r>
              <a:rPr lang="en-GB" sz="2000" cap="none"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cs typeface="Arial" pitchFamily="34" charset="0"/>
              </a:rPr>
              <a:t>Emergency Department Manager</a:t>
            </a:r>
            <a:endParaRPr lang="en-GB" sz="2000" cap="none" spc="50" dirty="0">
              <a:ln w="11430"/>
              <a:solidFill>
                <a:schemeClr val="accent1">
                  <a:lumMod val="75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6B74ED7-3BB2-4C1E-A3AA-D833A9ED6113}" type="slidenum">
              <a:rPr lang="en-GB" smtClean="0"/>
              <a:pPr/>
              <a:t>2</a:t>
            </a:fld>
            <a:endParaRPr lang="en-GB" dirty="0"/>
          </a:p>
        </p:txBody>
      </p:sp>
      <p:sp>
        <p:nvSpPr>
          <p:cNvPr id="60418" name="AutoShape 2" descr="http://www.broomwoodvoice.com/NHS_Services_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11" descr="original.png"/>
          <p:cNvPicPr>
            <a:picLocks noChangeAspect="1"/>
          </p:cNvPicPr>
          <p:nvPr/>
        </p:nvPicPr>
        <p:blipFill>
          <a:blip r:embed="rId3" cstate="print"/>
          <a:stretch>
            <a:fillRect/>
          </a:stretch>
        </p:blipFill>
        <p:spPr>
          <a:xfrm>
            <a:off x="6156176" y="4797152"/>
            <a:ext cx="2742469" cy="1152128"/>
          </a:xfrm>
          <a:prstGeom prst="rect">
            <a:avLst/>
          </a:prstGeom>
        </p:spPr>
      </p:pic>
      <p:sp>
        <p:nvSpPr>
          <p:cNvPr id="7" name="TextBox 6"/>
          <p:cNvSpPr txBox="1"/>
          <p:nvPr/>
        </p:nvSpPr>
        <p:spPr>
          <a:xfrm>
            <a:off x="323528" y="3717032"/>
            <a:ext cx="8568951" cy="1477328"/>
          </a:xfrm>
          <a:prstGeom prst="rect">
            <a:avLst/>
          </a:prstGeom>
          <a:noFill/>
        </p:spPr>
        <p:txBody>
          <a:bodyPr wrap="square" rtlCol="0">
            <a:spAutoFit/>
          </a:bodyPr>
          <a:lstStyle/>
          <a:p>
            <a:r>
              <a:rPr lang="en-GB" b="1" dirty="0" smtClean="0">
                <a:solidFill>
                  <a:schemeClr val="tx2">
                    <a:lumMod val="75000"/>
                  </a:schemeClr>
                </a:solidFill>
              </a:rPr>
              <a:t>"As a manager, </a:t>
            </a:r>
            <a:r>
              <a:rPr lang="en-GB" b="1" dirty="0" err="1" smtClean="0">
                <a:solidFill>
                  <a:schemeClr val="tx2">
                    <a:lumMod val="75000"/>
                  </a:schemeClr>
                </a:solidFill>
              </a:rPr>
              <a:t>iMatter</a:t>
            </a:r>
            <a:r>
              <a:rPr lang="en-GB" b="1" dirty="0" smtClean="0">
                <a:solidFill>
                  <a:schemeClr val="tx2">
                    <a:lumMod val="75000"/>
                  </a:schemeClr>
                </a:solidFill>
              </a:rPr>
              <a:t> is useful to identify areas where staff are not happy and gives the opportunity to address any issues. I value the information </a:t>
            </a:r>
            <a:r>
              <a:rPr lang="en-GB" b="1" dirty="0" err="1" smtClean="0">
                <a:solidFill>
                  <a:schemeClr val="tx2">
                    <a:lumMod val="75000"/>
                  </a:schemeClr>
                </a:solidFill>
              </a:rPr>
              <a:t>iMatter</a:t>
            </a:r>
            <a:r>
              <a:rPr lang="en-GB" b="1" dirty="0" smtClean="0">
                <a:solidFill>
                  <a:schemeClr val="tx2">
                    <a:lumMod val="75000"/>
                  </a:schemeClr>
                </a:solidFill>
              </a:rPr>
              <a:t> provides and listening to your team and addressing problems together is one of the most important actions, I can do as a manager."</a:t>
            </a:r>
          </a:p>
          <a:p>
            <a:endParaRPr lang="en-GB" dirty="0"/>
          </a:p>
        </p:txBody>
      </p:sp>
      <p:pic>
        <p:nvPicPr>
          <p:cNvPr id="3" name="Picture 2" descr="C:\Users\kingst\Documents\logo2.png"/>
          <p:cNvPicPr>
            <a:picLocks noChangeAspect="1" noChangeArrowheads="1"/>
          </p:cNvPicPr>
          <p:nvPr/>
        </p:nvPicPr>
        <p:blipFill>
          <a:blip r:embed="rId4" cstate="print"/>
          <a:srcRect/>
          <a:stretch>
            <a:fillRect/>
          </a:stretch>
        </p:blipFill>
        <p:spPr bwMode="auto">
          <a:xfrm>
            <a:off x="7161113" y="116632"/>
            <a:ext cx="1982887" cy="1155740"/>
          </a:xfrm>
          <a:prstGeom prst="rect">
            <a:avLst/>
          </a:prstGeom>
          <a:noFill/>
        </p:spPr>
      </p:pic>
      <p:sp>
        <p:nvSpPr>
          <p:cNvPr id="8" name="Title 1"/>
          <p:cNvSpPr txBox="1">
            <a:spLocks/>
          </p:cNvSpPr>
          <p:nvPr/>
        </p:nvSpPr>
        <p:spPr>
          <a:xfrm>
            <a:off x="395536" y="5157192"/>
            <a:ext cx="4608512" cy="704056"/>
          </a:xfrm>
          <a:prstGeom prst="rect">
            <a:avLst/>
          </a:prstGeom>
        </p:spPr>
        <p:txBody>
          <a:bodyPr vert="horz" lIns="45720" tIns="0" rIns="45720" bIns="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fontAlgn="auto">
              <a:lnSpc>
                <a:spcPct val="100000"/>
              </a:lnSpc>
              <a:spcBef>
                <a:spcPct val="0"/>
              </a:spcBef>
              <a:spcAft>
                <a:spcPts val="0"/>
              </a:spcAft>
              <a:buClrTx/>
              <a:buSzTx/>
              <a:tabLst/>
              <a:defRPr/>
            </a:pPr>
            <a:r>
              <a:rPr lang="en-GB" sz="2000" b="1"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ea typeface="+mj-ea"/>
                <a:cs typeface="Arial" pitchFamily="34" charset="0"/>
              </a:rPr>
              <a:t>Janette Murray-</a:t>
            </a:r>
            <a:br>
              <a:rPr lang="en-GB" sz="2000" b="1"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ea typeface="+mj-ea"/>
                <a:cs typeface="Arial" pitchFamily="34" charset="0"/>
              </a:rPr>
            </a:br>
            <a:r>
              <a:rPr lang="en-GB" sz="2000" b="1" spc="50" dirty="0" smtClean="0">
                <a:ln w="11430"/>
                <a:solidFill>
                  <a:schemeClr val="accent1">
                    <a:lumMod val="75000"/>
                  </a:schemeClr>
                </a:solidFill>
                <a:effectLst>
                  <a:outerShdw blurRad="76200" dist="50800" dir="5400000" algn="tl" rotWithShape="0">
                    <a:srgbClr val="000000">
                      <a:alpha val="65000"/>
                    </a:srgbClr>
                  </a:outerShdw>
                </a:effectLst>
                <a:latin typeface="Arial" pitchFamily="34" charset="0"/>
                <a:ea typeface="+mj-ea"/>
                <a:cs typeface="Arial" pitchFamily="34" charset="0"/>
              </a:rPr>
              <a:t>Emergency Nurse Practitioner</a:t>
            </a:r>
            <a:endParaRPr lang="en-GB" sz="2000" b="1" spc="50" dirty="0">
              <a:ln w="11430"/>
              <a:solidFill>
                <a:schemeClr val="accent1">
                  <a:lumMod val="75000"/>
                </a:schemeClr>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9" name="TextBox 8"/>
          <p:cNvSpPr txBox="1"/>
          <p:nvPr/>
        </p:nvSpPr>
        <p:spPr>
          <a:xfrm>
            <a:off x="323528" y="5934670"/>
            <a:ext cx="8568951" cy="923330"/>
          </a:xfrm>
          <a:prstGeom prst="rect">
            <a:avLst/>
          </a:prstGeom>
          <a:noFill/>
        </p:spPr>
        <p:txBody>
          <a:bodyPr wrap="square" rtlCol="0">
            <a:spAutoFit/>
          </a:bodyPr>
          <a:lstStyle/>
          <a:p>
            <a:r>
              <a:rPr lang="en-GB" b="1" dirty="0" smtClean="0">
                <a:solidFill>
                  <a:schemeClr val="tx2">
                    <a:lumMod val="75000"/>
                  </a:schemeClr>
                </a:solidFill>
              </a:rPr>
              <a:t>"This is an excellent opportunity to provide feedback effectively. </a:t>
            </a:r>
          </a:p>
          <a:p>
            <a:r>
              <a:rPr lang="en-GB" b="1" dirty="0" smtClean="0">
                <a:solidFill>
                  <a:schemeClr val="tx2">
                    <a:lumMod val="75000"/>
                  </a:schemeClr>
                </a:solidFill>
              </a:rPr>
              <a:t>It's great to know that our opinions are being valued”</a:t>
            </a:r>
          </a:p>
          <a:p>
            <a:endParaRPr lang="en-GB" dirty="0"/>
          </a:p>
        </p:txBody>
      </p:sp>
      <p:pic>
        <p:nvPicPr>
          <p:cNvPr id="1026" name="Picture 2" descr="U:\iMatter\Success Stories\DSC_0867.JPG"/>
          <p:cNvPicPr>
            <a:picLocks noChangeAspect="1" noChangeArrowheads="1"/>
          </p:cNvPicPr>
          <p:nvPr/>
        </p:nvPicPr>
        <p:blipFill>
          <a:blip r:embed="rId5" cstate="print"/>
          <a:srcRect l="6393" t="5769" r="10497"/>
          <a:stretch>
            <a:fillRect/>
          </a:stretch>
        </p:blipFill>
        <p:spPr bwMode="auto">
          <a:xfrm>
            <a:off x="0" y="0"/>
            <a:ext cx="3816424" cy="2876996"/>
          </a:xfrm>
          <a:prstGeom prst="rect">
            <a:avLst/>
          </a:prstGeom>
          <a:noFill/>
          <a:effectLst>
            <a:softEdge rad="127000"/>
          </a:effectLst>
        </p:spPr>
      </p:pic>
      <p:pic>
        <p:nvPicPr>
          <p:cNvPr id="1027" name="Picture 3"/>
          <p:cNvPicPr>
            <a:picLocks noChangeAspect="1" noChangeArrowheads="1"/>
          </p:cNvPicPr>
          <p:nvPr/>
        </p:nvPicPr>
        <p:blipFill>
          <a:blip r:embed="rId6" cstate="print"/>
          <a:srcRect l="9532" t="40597" r="70018" b="40575"/>
          <a:stretch>
            <a:fillRect/>
          </a:stretch>
        </p:blipFill>
        <p:spPr bwMode="auto">
          <a:xfrm>
            <a:off x="3851920" y="1412776"/>
            <a:ext cx="5098368" cy="158417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4175</TotalTime>
  <Words>258</Words>
  <Application>Microsoft Office PowerPoint</Application>
  <PresentationFormat>On-screen Show (4:3)</PresentationFormat>
  <Paragraphs>22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Apex</vt:lpstr>
      <vt:lpstr>NHS Western Isles Emergency Department</vt:lpstr>
      <vt:lpstr>Susan Macaulay - Emergency Department Manager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Attendance</dc:title>
  <dc:creator>kingst</dc:creator>
  <cp:lastModifiedBy>z611394</cp:lastModifiedBy>
  <cp:revision>440</cp:revision>
  <dcterms:created xsi:type="dcterms:W3CDTF">2017-05-26T13:33:57Z</dcterms:created>
  <dcterms:modified xsi:type="dcterms:W3CDTF">2018-01-18T10:59:22Z</dcterms:modified>
</cp:coreProperties>
</file>