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674" r:id="rId6"/>
  </p:sldMasterIdLst>
  <p:notesMasterIdLst>
    <p:notesMasterId r:id="rId21"/>
  </p:notesMasterIdLst>
  <p:handoutMasterIdLst>
    <p:handoutMasterId r:id="rId22"/>
  </p:handoutMasterIdLst>
  <p:sldIdLst>
    <p:sldId id="264" r:id="rId7"/>
    <p:sldId id="277" r:id="rId8"/>
    <p:sldId id="269" r:id="rId9"/>
    <p:sldId id="270" r:id="rId10"/>
    <p:sldId id="364" r:id="rId11"/>
    <p:sldId id="368" r:id="rId12"/>
    <p:sldId id="275" r:id="rId13"/>
    <p:sldId id="288" r:id="rId14"/>
    <p:sldId id="365" r:id="rId15"/>
    <p:sldId id="366" r:id="rId16"/>
    <p:sldId id="367" r:id="rId17"/>
    <p:sldId id="356" r:id="rId18"/>
    <p:sldId id="272" r:id="rId19"/>
    <p:sldId id="262" r:id="rId20"/>
  </p:sldIdLst>
  <p:sldSz cx="9144000" cy="5143500" type="screen16x9"/>
  <p:notesSz cx="6858000" cy="9429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06C"/>
    <a:srgbClr val="1BD380"/>
    <a:srgbClr val="66CCFF"/>
    <a:srgbClr val="004280"/>
    <a:srgbClr val="1736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CD891-D333-76D5-BB8A-4884F1957117}" v="36" dt="2019-10-03T09:15:05.438"/>
    <p1510:client id="{90084048-1775-E874-8853-956BF5022252}" v="3" dt="2019-10-03T09:13:49.584"/>
    <p1510:client id="{2D9EE8A4-8675-45B1-A711-A95DE9835FD9}" v="41" dt="2019-10-03T08:18:42.940"/>
    <p1510:client id="{B7EEF9F7-20F8-8E7E-EB2E-C7C01CFCE8C2}" v="1" dt="2019-10-03T08:46:26.629"/>
    <p1510:client id="{FF167863-EFA2-6407-094F-E07992CDCD21}" v="12" dt="2019-10-03T08:35:40.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50"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Halcro" userId="S::monica.halcro@nes.scot.nhs.uk::54c1a339-cee7-4f84-8b1e-3d82a34c0354" providerId="AD" clId="Web-{FF167863-EFA2-6407-094F-E07992CDCD21}"/>
    <pc:docChg chg="modSld">
      <pc:chgData name="Monica Halcro" userId="S::monica.halcro@nes.scot.nhs.uk::54c1a339-cee7-4f84-8b1e-3d82a34c0354" providerId="AD" clId="Web-{FF167863-EFA2-6407-094F-E07992CDCD21}" dt="2019-10-03T08:35:40.275" v="10" actId="20577"/>
      <pc:docMkLst>
        <pc:docMk/>
      </pc:docMkLst>
      <pc:sldChg chg="modSp">
        <pc:chgData name="Monica Halcro" userId="S::monica.halcro@nes.scot.nhs.uk::54c1a339-cee7-4f84-8b1e-3d82a34c0354" providerId="AD" clId="Web-{FF167863-EFA2-6407-094F-E07992CDCD21}" dt="2019-10-03T08:35:40.275" v="9" actId="20577"/>
        <pc:sldMkLst>
          <pc:docMk/>
          <pc:sldMk cId="4260805432" sldId="275"/>
        </pc:sldMkLst>
        <pc:spChg chg="mod">
          <ac:chgData name="Monica Halcro" userId="S::monica.halcro@nes.scot.nhs.uk::54c1a339-cee7-4f84-8b1e-3d82a34c0354" providerId="AD" clId="Web-{FF167863-EFA2-6407-094F-E07992CDCD21}" dt="2019-10-03T08:35:40.275" v="9" actId="20577"/>
          <ac:spMkLst>
            <pc:docMk/>
            <pc:sldMk cId="4260805432" sldId="275"/>
            <ac:spMk id="2" creationId="{4A121670-4D24-4A40-B71A-565B89B38E4C}"/>
          </ac:spMkLst>
        </pc:spChg>
      </pc:sldChg>
      <pc:sldChg chg="modSp">
        <pc:chgData name="Monica Halcro" userId="S::monica.halcro@nes.scot.nhs.uk::54c1a339-cee7-4f84-8b1e-3d82a34c0354" providerId="AD" clId="Web-{FF167863-EFA2-6407-094F-E07992CDCD21}" dt="2019-10-03T08:34:51.305" v="2" actId="20577"/>
        <pc:sldMkLst>
          <pc:docMk/>
          <pc:sldMk cId="3135947580" sldId="277"/>
        </pc:sldMkLst>
        <pc:spChg chg="mod">
          <ac:chgData name="Monica Halcro" userId="S::monica.halcro@nes.scot.nhs.uk::54c1a339-cee7-4f84-8b1e-3d82a34c0354" providerId="AD" clId="Web-{FF167863-EFA2-6407-094F-E07992CDCD21}" dt="2019-10-03T08:34:51.305" v="2" actId="20577"/>
          <ac:spMkLst>
            <pc:docMk/>
            <pc:sldMk cId="3135947580" sldId="277"/>
            <ac:spMk id="12" creationId="{372437E5-DBF8-444B-9D92-4C4DF6C9D88F}"/>
          </ac:spMkLst>
        </pc:spChg>
      </pc:sldChg>
    </pc:docChg>
  </pc:docChgLst>
  <pc:docChgLst>
    <pc:chgData name="Verity Powell" userId="S::verity.powell@nes.scot.nhs.uk::da613b8a-8ddd-4fed-b97d-83cd21125ab0" providerId="AD" clId="Web-{90084048-1775-E874-8853-956BF5022252}"/>
    <pc:docChg chg="modSld">
      <pc:chgData name="Verity Powell" userId="S::verity.powell@nes.scot.nhs.uk::da613b8a-8ddd-4fed-b97d-83cd21125ab0" providerId="AD" clId="Web-{90084048-1775-E874-8853-956BF5022252}" dt="2019-10-03T09:13:49.584" v="2" actId="1076"/>
      <pc:docMkLst>
        <pc:docMk/>
      </pc:docMkLst>
      <pc:sldChg chg="modSp">
        <pc:chgData name="Verity Powell" userId="S::verity.powell@nes.scot.nhs.uk::da613b8a-8ddd-4fed-b97d-83cd21125ab0" providerId="AD" clId="Web-{90084048-1775-E874-8853-956BF5022252}" dt="2019-10-03T09:13:49.584" v="2" actId="1076"/>
        <pc:sldMkLst>
          <pc:docMk/>
          <pc:sldMk cId="3288243683" sldId="269"/>
        </pc:sldMkLst>
        <pc:picChg chg="mod">
          <ac:chgData name="Verity Powell" userId="S::verity.powell@nes.scot.nhs.uk::da613b8a-8ddd-4fed-b97d-83cd21125ab0" providerId="AD" clId="Web-{90084048-1775-E874-8853-956BF5022252}" dt="2019-10-03T09:13:49.584" v="2" actId="1076"/>
          <ac:picMkLst>
            <pc:docMk/>
            <pc:sldMk cId="3288243683" sldId="269"/>
            <ac:picMk id="5" creationId="{30C36CA1-E5CA-4398-B1F1-AABD14F481E3}"/>
          </ac:picMkLst>
        </pc:picChg>
      </pc:sldChg>
    </pc:docChg>
  </pc:docChgLst>
  <pc:docChgLst>
    <pc:chgData name="Miriam Reid" userId="S::miriam.reid@nes.scot.nhs.uk::8a46043c-0187-41d9-bb8b-dc67ce4d1788" providerId="AD" clId="Web-{14DCD891-D333-76D5-BB8A-4884F1957117}"/>
    <pc:docChg chg="modSld">
      <pc:chgData name="Miriam Reid" userId="S::miriam.reid@nes.scot.nhs.uk::8a46043c-0187-41d9-bb8b-dc67ce4d1788" providerId="AD" clId="Web-{14DCD891-D333-76D5-BB8A-4884F1957117}" dt="2019-10-03T09:15:04.969" v="34" actId="20577"/>
      <pc:docMkLst>
        <pc:docMk/>
      </pc:docMkLst>
      <pc:sldChg chg="modSp">
        <pc:chgData name="Miriam Reid" userId="S::miriam.reid@nes.scot.nhs.uk::8a46043c-0187-41d9-bb8b-dc67ce4d1788" providerId="AD" clId="Web-{14DCD891-D333-76D5-BB8A-4884F1957117}" dt="2019-10-03T09:14:33.813" v="17" actId="20577"/>
        <pc:sldMkLst>
          <pc:docMk/>
          <pc:sldMk cId="1652831677" sldId="288"/>
        </pc:sldMkLst>
        <pc:spChg chg="mod">
          <ac:chgData name="Miriam Reid" userId="S::miriam.reid@nes.scot.nhs.uk::8a46043c-0187-41d9-bb8b-dc67ce4d1788" providerId="AD" clId="Web-{14DCD891-D333-76D5-BB8A-4884F1957117}" dt="2019-10-03T09:14:33.813" v="17" actId="20577"/>
          <ac:spMkLst>
            <pc:docMk/>
            <pc:sldMk cId="1652831677" sldId="288"/>
            <ac:spMk id="6" creationId="{E5F35BA4-6A44-408D-99E7-7E4542D87388}"/>
          </ac:spMkLst>
        </pc:spChg>
      </pc:sldChg>
      <pc:sldChg chg="modSp">
        <pc:chgData name="Miriam Reid" userId="S::miriam.reid@nes.scot.nhs.uk::8a46043c-0187-41d9-bb8b-dc67ce4d1788" providerId="AD" clId="Web-{14DCD891-D333-76D5-BB8A-4884F1957117}" dt="2019-10-03T09:14:01.953" v="2" actId="20577"/>
        <pc:sldMkLst>
          <pc:docMk/>
          <pc:sldMk cId="3246276952" sldId="364"/>
        </pc:sldMkLst>
        <pc:spChg chg="mod">
          <ac:chgData name="Miriam Reid" userId="S::miriam.reid@nes.scot.nhs.uk::8a46043c-0187-41d9-bb8b-dc67ce4d1788" providerId="AD" clId="Web-{14DCD891-D333-76D5-BB8A-4884F1957117}" dt="2019-10-03T09:14:01.953" v="2" actId="20577"/>
          <ac:spMkLst>
            <pc:docMk/>
            <pc:sldMk cId="3246276952" sldId="364"/>
            <ac:spMk id="2" creationId="{4ED6C4C2-F807-4927-91F1-153ED7623166}"/>
          </ac:spMkLst>
        </pc:spChg>
      </pc:sldChg>
      <pc:sldChg chg="modSp">
        <pc:chgData name="Miriam Reid" userId="S::miriam.reid@nes.scot.nhs.uk::8a46043c-0187-41d9-bb8b-dc67ce4d1788" providerId="AD" clId="Web-{14DCD891-D333-76D5-BB8A-4884F1957117}" dt="2019-10-03T09:14:49.594" v="25" actId="20577"/>
        <pc:sldMkLst>
          <pc:docMk/>
          <pc:sldMk cId="787323815" sldId="366"/>
        </pc:sldMkLst>
        <pc:spChg chg="mod">
          <ac:chgData name="Miriam Reid" userId="S::miriam.reid@nes.scot.nhs.uk::8a46043c-0187-41d9-bb8b-dc67ce4d1788" providerId="AD" clId="Web-{14DCD891-D333-76D5-BB8A-4884F1957117}" dt="2019-10-03T09:14:49.594" v="25" actId="20577"/>
          <ac:spMkLst>
            <pc:docMk/>
            <pc:sldMk cId="787323815" sldId="366"/>
            <ac:spMk id="6" creationId="{E5F35BA4-6A44-408D-99E7-7E4542D87388}"/>
          </ac:spMkLst>
        </pc:spChg>
      </pc:sldChg>
      <pc:sldChg chg="modSp">
        <pc:chgData name="Miriam Reid" userId="S::miriam.reid@nes.scot.nhs.uk::8a46043c-0187-41d9-bb8b-dc67ce4d1788" providerId="AD" clId="Web-{14DCD891-D333-76D5-BB8A-4884F1957117}" dt="2019-10-03T09:15:04.954" v="33" actId="20577"/>
        <pc:sldMkLst>
          <pc:docMk/>
          <pc:sldMk cId="2649034995" sldId="367"/>
        </pc:sldMkLst>
        <pc:spChg chg="mod">
          <ac:chgData name="Miriam Reid" userId="S::miriam.reid@nes.scot.nhs.uk::8a46043c-0187-41d9-bb8b-dc67ce4d1788" providerId="AD" clId="Web-{14DCD891-D333-76D5-BB8A-4884F1957117}" dt="2019-10-03T09:15:04.954" v="33" actId="20577"/>
          <ac:spMkLst>
            <pc:docMk/>
            <pc:sldMk cId="2649034995" sldId="367"/>
            <ac:spMk id="6" creationId="{E5F35BA4-6A44-408D-99E7-7E4542D87388}"/>
          </ac:spMkLst>
        </pc:spChg>
      </pc:sldChg>
    </pc:docChg>
  </pc:docChgLst>
  <pc:docChgLst>
    <pc:chgData name="Lynsey MacDonald" userId="S::lynsey.macdonald@nes.scot.nhs.uk::c4e55cbe-9315-400c-afb0-5b77fd2e561a" providerId="AD" clId="Web-{B7EEF9F7-20F8-8E7E-EB2E-C7C01CFCE8C2}"/>
    <pc:docChg chg="modSld">
      <pc:chgData name="Lynsey MacDonald" userId="S::lynsey.macdonald@nes.scot.nhs.uk::c4e55cbe-9315-400c-afb0-5b77fd2e561a" providerId="AD" clId="Web-{B7EEF9F7-20F8-8E7E-EB2E-C7C01CFCE8C2}" dt="2019-10-03T08:46:26.629" v="0" actId="1076"/>
      <pc:docMkLst>
        <pc:docMk/>
      </pc:docMkLst>
      <pc:sldChg chg="modSp">
        <pc:chgData name="Lynsey MacDonald" userId="S::lynsey.macdonald@nes.scot.nhs.uk::c4e55cbe-9315-400c-afb0-5b77fd2e561a" providerId="AD" clId="Web-{B7EEF9F7-20F8-8E7E-EB2E-C7C01CFCE8C2}" dt="2019-10-03T08:46:26.629" v="0" actId="1076"/>
        <pc:sldMkLst>
          <pc:docMk/>
          <pc:sldMk cId="3288243683" sldId="269"/>
        </pc:sldMkLst>
        <pc:picChg chg="mod">
          <ac:chgData name="Lynsey MacDonald" userId="S::lynsey.macdonald@nes.scot.nhs.uk::c4e55cbe-9315-400c-afb0-5b77fd2e561a" providerId="AD" clId="Web-{B7EEF9F7-20F8-8E7E-EB2E-C7C01CFCE8C2}" dt="2019-10-03T08:46:26.629" v="0" actId="1076"/>
          <ac:picMkLst>
            <pc:docMk/>
            <pc:sldMk cId="3288243683" sldId="269"/>
            <ac:picMk id="5" creationId="{30C36CA1-E5CA-4398-B1F1-AABD14F481E3}"/>
          </ac:picMkLst>
        </pc:picChg>
      </pc:sldChg>
    </pc:docChg>
  </pc:docChgLst>
  <pc:docChgLst>
    <pc:chgData name="Monica Halcro" userId="54c1a339-cee7-4f84-8b1e-3d82a34c0354" providerId="ADAL" clId="{08B9BA70-DBF1-4247-A956-A0EB0ED91622}"/>
    <pc:docChg chg="custSel modSld">
      <pc:chgData name="Monica Halcro" userId="54c1a339-cee7-4f84-8b1e-3d82a34c0354" providerId="ADAL" clId="{08B9BA70-DBF1-4247-A956-A0EB0ED91622}" dt="2019-10-03T12:03:39.233" v="223" actId="20577"/>
      <pc:docMkLst>
        <pc:docMk/>
      </pc:docMkLst>
      <pc:sldChg chg="modSp">
        <pc:chgData name="Monica Halcro" userId="54c1a339-cee7-4f84-8b1e-3d82a34c0354" providerId="ADAL" clId="{08B9BA70-DBF1-4247-A956-A0EB0ED91622}" dt="2019-10-03T12:03:39.233" v="223" actId="20577"/>
        <pc:sldMkLst>
          <pc:docMk/>
          <pc:sldMk cId="3288243683" sldId="269"/>
        </pc:sldMkLst>
        <pc:spChg chg="mod">
          <ac:chgData name="Monica Halcro" userId="54c1a339-cee7-4f84-8b1e-3d82a34c0354" providerId="ADAL" clId="{08B9BA70-DBF1-4247-A956-A0EB0ED91622}" dt="2019-10-03T12:03:39.233" v="223" actId="20577"/>
          <ac:spMkLst>
            <pc:docMk/>
            <pc:sldMk cId="3288243683" sldId="269"/>
            <ac:spMk id="2" creationId="{5D3709C9-F273-4C3A-8FA9-CED4F6702CC5}"/>
          </ac:spMkLst>
        </pc:spChg>
        <pc:picChg chg="mod">
          <ac:chgData name="Monica Halcro" userId="54c1a339-cee7-4f84-8b1e-3d82a34c0354" providerId="ADAL" clId="{08B9BA70-DBF1-4247-A956-A0EB0ED91622}" dt="2019-10-03T12:03:12.367" v="196" actId="1076"/>
          <ac:picMkLst>
            <pc:docMk/>
            <pc:sldMk cId="3288243683" sldId="269"/>
            <ac:picMk id="5" creationId="{30C36CA1-E5CA-4398-B1F1-AABD14F481E3}"/>
          </ac:picMkLst>
        </pc:picChg>
      </pc:sldChg>
      <pc:sldChg chg="modSp">
        <pc:chgData name="Monica Halcro" userId="54c1a339-cee7-4f84-8b1e-3d82a34c0354" providerId="ADAL" clId="{08B9BA70-DBF1-4247-A956-A0EB0ED91622}" dt="2019-10-03T12:01:15.767" v="24" actId="1076"/>
        <pc:sldMkLst>
          <pc:docMk/>
          <pc:sldMk cId="3135947580" sldId="277"/>
        </pc:sldMkLst>
        <pc:spChg chg="mod">
          <ac:chgData name="Monica Halcro" userId="54c1a339-cee7-4f84-8b1e-3d82a34c0354" providerId="ADAL" clId="{08B9BA70-DBF1-4247-A956-A0EB0ED91622}" dt="2019-10-03T12:01:13.517" v="23" actId="1076"/>
          <ac:spMkLst>
            <pc:docMk/>
            <pc:sldMk cId="3135947580" sldId="277"/>
            <ac:spMk id="12" creationId="{372437E5-DBF8-444B-9D92-4C4DF6C9D88F}"/>
          </ac:spMkLst>
        </pc:spChg>
        <pc:picChg chg="mod">
          <ac:chgData name="Monica Halcro" userId="54c1a339-cee7-4f84-8b1e-3d82a34c0354" providerId="ADAL" clId="{08B9BA70-DBF1-4247-A956-A0EB0ED91622}" dt="2019-10-03T12:01:15.767" v="24" actId="1076"/>
          <ac:picMkLst>
            <pc:docMk/>
            <pc:sldMk cId="3135947580" sldId="277"/>
            <ac:picMk id="11" creationId="{1B683C17-004D-4F91-AFEF-5D90DF776A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t>10/18/2019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A0A51-8DA7-43D1-A001-D690AEA5BBDA}" type="datetimeFigureOut">
              <a:rPr lang="en-GB" smtClean="0"/>
              <a:t>18/10/2019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5F2DB-AE6D-405F-A0B8-051EB131C873}" type="slidenum">
              <a:rPr lang="en-GB" smtClean="0"/>
              <a:t>‹#›</a:t>
            </a:fld>
            <a:endParaRPr lang="en-GB"/>
          </a:p>
        </p:txBody>
      </p:sp>
    </p:spTree>
    <p:extLst>
      <p:ext uri="{BB962C8B-B14F-4D97-AF65-F5344CB8AC3E}">
        <p14:creationId xmlns:p14="http://schemas.microsoft.com/office/powerpoint/2010/main" val="237008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FC45F2DB-AE6D-405F-A0B8-051EB131C873}" type="slidenum">
              <a:rPr lang="en-GB" smtClean="0"/>
              <a:t>1</a:t>
            </a:fld>
            <a:endParaRPr lang="en-GB"/>
          </a:p>
        </p:txBody>
      </p:sp>
    </p:spTree>
    <p:extLst>
      <p:ext uri="{BB962C8B-B14F-4D97-AF65-F5344CB8AC3E}">
        <p14:creationId xmlns:p14="http://schemas.microsoft.com/office/powerpoint/2010/main" val="2163078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5"/>
          </p:nvPr>
        </p:nvSpPr>
        <p:spPr/>
        <p:txBody>
          <a:bodyPr/>
          <a:lstStyle/>
          <a:p>
            <a:fld id="{FC45F2DB-AE6D-405F-A0B8-051EB131C873}" type="slidenum">
              <a:rPr lang="en-GB" smtClean="0"/>
              <a:t>10</a:t>
            </a:fld>
            <a:endParaRPr lang="en-GB"/>
          </a:p>
        </p:txBody>
      </p:sp>
    </p:spTree>
    <p:extLst>
      <p:ext uri="{BB962C8B-B14F-4D97-AF65-F5344CB8AC3E}">
        <p14:creationId xmlns:p14="http://schemas.microsoft.com/office/powerpoint/2010/main" val="2385801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5"/>
          </p:nvPr>
        </p:nvSpPr>
        <p:spPr/>
        <p:txBody>
          <a:bodyPr/>
          <a:lstStyle/>
          <a:p>
            <a:fld id="{FC45F2DB-AE6D-405F-A0B8-051EB131C873}" type="slidenum">
              <a:rPr lang="en-GB" smtClean="0"/>
              <a:t>11</a:t>
            </a:fld>
            <a:endParaRPr lang="en-GB"/>
          </a:p>
        </p:txBody>
      </p:sp>
    </p:spTree>
    <p:extLst>
      <p:ext uri="{BB962C8B-B14F-4D97-AF65-F5344CB8AC3E}">
        <p14:creationId xmlns:p14="http://schemas.microsoft.com/office/powerpoint/2010/main" val="42720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p>
        </p:txBody>
      </p:sp>
      <p:sp>
        <p:nvSpPr>
          <p:cNvPr id="4" name="Slide Number Placeholder 3"/>
          <p:cNvSpPr>
            <a:spLocks noGrp="1"/>
          </p:cNvSpPr>
          <p:nvPr>
            <p:ph type="sldNum" sz="quarter" idx="5"/>
          </p:nvPr>
        </p:nvSpPr>
        <p:spPr/>
        <p:txBody>
          <a:bodyPr/>
          <a:lstStyle/>
          <a:p>
            <a:fld id="{FC45F2DB-AE6D-405F-A0B8-051EB131C873}" type="slidenum">
              <a:rPr lang="en-GB" smtClean="0"/>
              <a:t>12</a:t>
            </a:fld>
            <a:endParaRPr lang="en-GB"/>
          </a:p>
        </p:txBody>
      </p:sp>
    </p:spTree>
    <p:extLst>
      <p:ext uri="{BB962C8B-B14F-4D97-AF65-F5344CB8AC3E}">
        <p14:creationId xmlns:p14="http://schemas.microsoft.com/office/powerpoint/2010/main" val="3900114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FC45F2DB-AE6D-405F-A0B8-051EB131C873}" type="slidenum">
              <a:rPr lang="en-GB" smtClean="0"/>
              <a:t>13</a:t>
            </a:fld>
            <a:endParaRPr lang="en-GB"/>
          </a:p>
        </p:txBody>
      </p:sp>
    </p:spTree>
    <p:extLst>
      <p:ext uri="{BB962C8B-B14F-4D97-AF65-F5344CB8AC3E}">
        <p14:creationId xmlns:p14="http://schemas.microsoft.com/office/powerpoint/2010/main" val="97612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5F2DB-AE6D-405F-A0B8-051EB131C873}" type="slidenum">
              <a:rPr lang="en-GB" smtClean="0"/>
              <a:t>14</a:t>
            </a:fld>
            <a:endParaRPr lang="en-GB"/>
          </a:p>
        </p:txBody>
      </p:sp>
    </p:spTree>
    <p:extLst>
      <p:ext uri="{BB962C8B-B14F-4D97-AF65-F5344CB8AC3E}">
        <p14:creationId xmlns:p14="http://schemas.microsoft.com/office/powerpoint/2010/main" val="237385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FC45F2DB-AE6D-405F-A0B8-051EB131C873}" type="slidenum">
              <a:rPr lang="en-GB" smtClean="0"/>
              <a:t>2</a:t>
            </a:fld>
            <a:endParaRPr lang="en-GB"/>
          </a:p>
        </p:txBody>
      </p:sp>
    </p:spTree>
    <p:extLst>
      <p:ext uri="{BB962C8B-B14F-4D97-AF65-F5344CB8AC3E}">
        <p14:creationId xmlns:p14="http://schemas.microsoft.com/office/powerpoint/2010/main" val="335962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5"/>
          </p:nvPr>
        </p:nvSpPr>
        <p:spPr/>
        <p:txBody>
          <a:bodyPr/>
          <a:lstStyle/>
          <a:p>
            <a:fld id="{FC45F2DB-AE6D-405F-A0B8-051EB131C873}" type="slidenum">
              <a:rPr lang="en-GB" smtClean="0"/>
              <a:t>3</a:t>
            </a:fld>
            <a:endParaRPr lang="en-GB"/>
          </a:p>
        </p:txBody>
      </p:sp>
    </p:spTree>
    <p:extLst>
      <p:ext uri="{BB962C8B-B14F-4D97-AF65-F5344CB8AC3E}">
        <p14:creationId xmlns:p14="http://schemas.microsoft.com/office/powerpoint/2010/main" val="76293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5F2DB-AE6D-405F-A0B8-051EB131C873}" type="slidenum">
              <a:rPr lang="en-GB" smtClean="0"/>
              <a:t>4</a:t>
            </a:fld>
            <a:endParaRPr lang="en-GB"/>
          </a:p>
        </p:txBody>
      </p:sp>
    </p:spTree>
    <p:extLst>
      <p:ext uri="{BB962C8B-B14F-4D97-AF65-F5344CB8AC3E}">
        <p14:creationId xmlns:p14="http://schemas.microsoft.com/office/powerpoint/2010/main" val="137690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5F2DB-AE6D-405F-A0B8-051EB131C873}" type="slidenum">
              <a:rPr lang="en-GB" smtClean="0"/>
              <a:t>5</a:t>
            </a:fld>
            <a:endParaRPr lang="en-GB"/>
          </a:p>
        </p:txBody>
      </p:sp>
    </p:spTree>
    <p:extLst>
      <p:ext uri="{BB962C8B-B14F-4D97-AF65-F5344CB8AC3E}">
        <p14:creationId xmlns:p14="http://schemas.microsoft.com/office/powerpoint/2010/main" val="363994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5F2DB-AE6D-405F-A0B8-051EB131C873}" type="slidenum">
              <a:rPr lang="en-GB" smtClean="0"/>
              <a:t>6</a:t>
            </a:fld>
            <a:endParaRPr lang="en-GB"/>
          </a:p>
        </p:txBody>
      </p:sp>
    </p:spTree>
    <p:extLst>
      <p:ext uri="{BB962C8B-B14F-4D97-AF65-F5344CB8AC3E}">
        <p14:creationId xmlns:p14="http://schemas.microsoft.com/office/powerpoint/2010/main" val="152907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ct val="20000"/>
              </a:spcBef>
              <a:buFont typeface="Arial"/>
              <a:buNone/>
            </a:pPr>
            <a:endParaRPr lang="en-GB">
              <a:cs typeface="Calibri"/>
            </a:endParaRPr>
          </a:p>
        </p:txBody>
      </p:sp>
      <p:sp>
        <p:nvSpPr>
          <p:cNvPr id="4" name="Slide Number Placeholder 3"/>
          <p:cNvSpPr>
            <a:spLocks noGrp="1"/>
          </p:cNvSpPr>
          <p:nvPr>
            <p:ph type="sldNum" sz="quarter" idx="5"/>
          </p:nvPr>
        </p:nvSpPr>
        <p:spPr/>
        <p:txBody>
          <a:bodyPr/>
          <a:lstStyle/>
          <a:p>
            <a:fld id="{FC45F2DB-AE6D-405F-A0B8-051EB131C873}" type="slidenum">
              <a:rPr lang="en-GB" smtClean="0"/>
              <a:t>7</a:t>
            </a:fld>
            <a:endParaRPr lang="en-GB"/>
          </a:p>
        </p:txBody>
      </p:sp>
    </p:spTree>
    <p:extLst>
      <p:ext uri="{BB962C8B-B14F-4D97-AF65-F5344CB8AC3E}">
        <p14:creationId xmlns:p14="http://schemas.microsoft.com/office/powerpoint/2010/main" val="305382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5"/>
          </p:nvPr>
        </p:nvSpPr>
        <p:spPr/>
        <p:txBody>
          <a:bodyPr/>
          <a:lstStyle/>
          <a:p>
            <a:fld id="{FC45F2DB-AE6D-405F-A0B8-051EB131C873}" type="slidenum">
              <a:rPr lang="en-GB" smtClean="0"/>
              <a:t>8</a:t>
            </a:fld>
            <a:endParaRPr lang="en-GB"/>
          </a:p>
        </p:txBody>
      </p:sp>
    </p:spTree>
    <p:extLst>
      <p:ext uri="{BB962C8B-B14F-4D97-AF65-F5344CB8AC3E}">
        <p14:creationId xmlns:p14="http://schemas.microsoft.com/office/powerpoint/2010/main" val="30766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5"/>
          </p:nvPr>
        </p:nvSpPr>
        <p:spPr/>
        <p:txBody>
          <a:bodyPr/>
          <a:lstStyle/>
          <a:p>
            <a:fld id="{FC45F2DB-AE6D-405F-A0B8-051EB131C873}" type="slidenum">
              <a:rPr lang="en-GB" smtClean="0"/>
              <a:t>9</a:t>
            </a:fld>
            <a:endParaRPr lang="en-GB"/>
          </a:p>
        </p:txBody>
      </p:sp>
    </p:spTree>
    <p:extLst>
      <p:ext uri="{BB962C8B-B14F-4D97-AF65-F5344CB8AC3E}">
        <p14:creationId xmlns:p14="http://schemas.microsoft.com/office/powerpoint/2010/main" val="3143287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0DC71E-D167-984B-83F8-850585DA3FCB}"/>
              </a:ext>
            </a:extLst>
          </p:cNvPr>
          <p:cNvSpPr/>
          <p:nvPr userDrawn="1"/>
        </p:nvSpPr>
        <p:spPr>
          <a:xfrm>
            <a:off x="0" y="0"/>
            <a:ext cx="9144000" cy="5143500"/>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D150D8C-C0BE-AF46-B688-3798A8E41160}"/>
              </a:ext>
            </a:extLst>
          </p:cNvPr>
          <p:cNvSpPr/>
          <p:nvPr userDrawn="1"/>
        </p:nvSpPr>
        <p:spPr>
          <a:xfrm>
            <a:off x="0" y="131046"/>
            <a:ext cx="9144000" cy="1078161"/>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2EBBE900-F390-B44E-BF6D-CDA3221EEED7}"/>
              </a:ext>
            </a:extLst>
          </p:cNvPr>
          <p:cNvSpPr>
            <a:spLocks noGrp="1"/>
          </p:cNvSpPr>
          <p:nvPr>
            <p:ph type="body" sz="quarter" idx="13" hasCustomPrompt="1"/>
          </p:nvPr>
        </p:nvSpPr>
        <p:spPr>
          <a:xfrm>
            <a:off x="1487620" y="186026"/>
            <a:ext cx="5777826" cy="529085"/>
          </a:xfrm>
        </p:spPr>
        <p:txBody>
          <a:bodyPr>
            <a:normAutofit/>
          </a:bodyPr>
          <a:lstStyle>
            <a:lvl1pPr marL="0" indent="0">
              <a:buNone/>
              <a:defRPr sz="3600">
                <a:solidFill>
                  <a:srgbClr val="FFFFFF"/>
                </a:solidFill>
                <a:latin typeface="+mn-lt"/>
                <a:cs typeface="Source Sans Pro"/>
              </a:defRPr>
            </a:lvl1pPr>
          </a:lstStyle>
          <a:p>
            <a:pPr lvl="0"/>
            <a:r>
              <a:rPr lang="en-GB"/>
              <a:t>Click to edit Master title styles</a:t>
            </a:r>
          </a:p>
        </p:txBody>
      </p:sp>
      <p:sp>
        <p:nvSpPr>
          <p:cNvPr id="8" name="Text Placeholder 2">
            <a:extLst>
              <a:ext uri="{FF2B5EF4-FFF2-40B4-BE49-F238E27FC236}">
                <a16:creationId xmlns:a16="http://schemas.microsoft.com/office/drawing/2014/main" id="{0A45CC62-8A13-5942-9298-B02EC4AD42C0}"/>
              </a:ext>
            </a:extLst>
          </p:cNvPr>
          <p:cNvSpPr>
            <a:spLocks noGrp="1"/>
          </p:cNvSpPr>
          <p:nvPr>
            <p:ph type="body" sz="quarter" idx="14" hasCustomPrompt="1"/>
          </p:nvPr>
        </p:nvSpPr>
        <p:spPr>
          <a:xfrm>
            <a:off x="1487620" y="717643"/>
            <a:ext cx="5777826" cy="461084"/>
          </a:xfrm>
        </p:spPr>
        <p:txBody>
          <a:bodyPr>
            <a:normAutofit/>
          </a:bodyPr>
          <a:lstStyle>
            <a:lvl1pPr marL="0" indent="0">
              <a:buNone/>
              <a:defRPr sz="2400">
                <a:solidFill>
                  <a:srgbClr val="66CCFF"/>
                </a:solidFill>
              </a:defRPr>
            </a:lvl1pPr>
            <a:lvl2pPr marL="457200" indent="0" algn="l">
              <a:buNone/>
              <a:defRPr>
                <a:solidFill>
                  <a:srgbClr val="66CCFF"/>
                </a:solidFill>
              </a:defRPr>
            </a:lvl2pPr>
          </a:lstStyle>
          <a:p>
            <a:pPr lvl="0"/>
            <a:r>
              <a:rPr lang="en-GB"/>
              <a:t>Second level</a:t>
            </a:r>
          </a:p>
        </p:txBody>
      </p:sp>
      <p:pic>
        <p:nvPicPr>
          <p:cNvPr id="9" name="Picture 8">
            <a:extLst>
              <a:ext uri="{FF2B5EF4-FFF2-40B4-BE49-F238E27FC236}">
                <a16:creationId xmlns:a16="http://schemas.microsoft.com/office/drawing/2014/main" id="{E9425589-58CC-BA44-89A8-1152C02CA9A7}"/>
              </a:ext>
            </a:extLst>
          </p:cNvPr>
          <p:cNvPicPr>
            <a:picLocks noChangeAspect="1"/>
          </p:cNvPicPr>
          <p:nvPr userDrawn="1"/>
        </p:nvPicPr>
        <p:blipFill>
          <a:blip r:embed="rId2"/>
          <a:stretch>
            <a:fillRect/>
          </a:stretch>
        </p:blipFill>
        <p:spPr>
          <a:xfrm>
            <a:off x="225331" y="280197"/>
            <a:ext cx="779138" cy="776443"/>
          </a:xfrm>
          <a:prstGeom prst="rect">
            <a:avLst/>
          </a:prstGeom>
        </p:spPr>
      </p:pic>
      <p:cxnSp>
        <p:nvCxnSpPr>
          <p:cNvPr id="10" name="Straight Connector 9">
            <a:extLst>
              <a:ext uri="{FF2B5EF4-FFF2-40B4-BE49-F238E27FC236}">
                <a16:creationId xmlns:a16="http://schemas.microsoft.com/office/drawing/2014/main" id="{085776EA-D8CB-9F4D-9E50-6D0DB218675E}"/>
              </a:ext>
            </a:extLst>
          </p:cNvPr>
          <p:cNvCxnSpPr>
            <a:cxnSpLocks/>
          </p:cNvCxnSpPr>
          <p:nvPr userDrawn="1"/>
        </p:nvCxnSpPr>
        <p:spPr>
          <a:xfrm>
            <a:off x="1269467" y="221217"/>
            <a:ext cx="0" cy="876533"/>
          </a:xfrm>
          <a:prstGeom prst="line">
            <a:avLst/>
          </a:prstGeom>
          <a:ln w="44450">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76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and Text Slide">
    <p:spTree>
      <p:nvGrpSpPr>
        <p:cNvPr id="1" name=""/>
        <p:cNvGrpSpPr/>
        <p:nvPr/>
      </p:nvGrpSpPr>
      <p:grpSpPr>
        <a:xfrm>
          <a:off x="0" y="0"/>
          <a:ext cx="0" cy="0"/>
          <a:chOff x="0" y="0"/>
          <a:chExt cx="0" cy="0"/>
        </a:xfrm>
      </p:grpSpPr>
      <p:sp>
        <p:nvSpPr>
          <p:cNvPr id="12" name="Rectangle 11"/>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Chart Placeholder 3"/>
          <p:cNvSpPr>
            <a:spLocks noGrp="1"/>
          </p:cNvSpPr>
          <p:nvPr>
            <p:ph type="chart" sz="quarter" idx="12"/>
          </p:nvPr>
        </p:nvSpPr>
        <p:spPr>
          <a:xfrm>
            <a:off x="765176" y="1354931"/>
            <a:ext cx="3728471" cy="3334941"/>
          </a:xfrm>
        </p:spPr>
        <p:txBody>
          <a:bodyPr/>
          <a:lstStyle>
            <a:lvl1pPr>
              <a:defRPr>
                <a:solidFill>
                  <a:srgbClr val="17375E"/>
                </a:solidFill>
              </a:defRPr>
            </a:lvl1pPr>
          </a:lstStyle>
          <a:p>
            <a:endParaRPr lang="en-US"/>
          </a:p>
        </p:txBody>
      </p:sp>
      <p:sp>
        <p:nvSpPr>
          <p:cNvPr id="11" name="Text Placeholder 10"/>
          <p:cNvSpPr>
            <a:spLocks noGrp="1"/>
          </p:cNvSpPr>
          <p:nvPr>
            <p:ph type="body" sz="quarter" idx="13"/>
          </p:nvPr>
        </p:nvSpPr>
        <p:spPr>
          <a:xfrm>
            <a:off x="4680881" y="1354931"/>
            <a:ext cx="3769382" cy="3334941"/>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A55C02A9-445A-D747-BD7B-01C106682672}"/>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4E6D7F93-AD93-DE46-8837-4590C1D32389}"/>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69643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B12D2B-7D94-6741-82AA-80732873E865}"/>
              </a:ext>
            </a:extLst>
          </p:cNvPr>
          <p:cNvSpPr/>
          <p:nvPr userDrawn="1"/>
        </p:nvSpPr>
        <p:spPr>
          <a:xfrm>
            <a:off x="-13448" y="-86842"/>
            <a:ext cx="9215505" cy="5290213"/>
          </a:xfrm>
          <a:prstGeom prst="rect">
            <a:avLst/>
          </a:prstGeom>
          <a:solidFill>
            <a:srgbClr val="0429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08F7703B-8BDA-524E-AAA9-5EED478CE161}"/>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A20FDFDB-D917-8F48-91F7-8B045EF48DAE}"/>
              </a:ext>
            </a:extLst>
          </p:cNvPr>
          <p:cNvSpPr txBox="1"/>
          <p:nvPr userDrawn="1"/>
        </p:nvSpPr>
        <p:spPr>
          <a:xfrm>
            <a:off x="105829" y="9980"/>
            <a:ext cx="388309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chemeClr val="bg1"/>
                </a:solidFill>
              </a:rPr>
              <a:t>NHS Education for Scotland</a:t>
            </a:r>
          </a:p>
        </p:txBody>
      </p:sp>
    </p:spTree>
    <p:extLst>
      <p:ext uri="{BB962C8B-B14F-4D97-AF65-F5344CB8AC3E}">
        <p14:creationId xmlns:p14="http://schemas.microsoft.com/office/powerpoint/2010/main" val="3046510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B242D85A-7818-2C41-B02C-B0C46D60A1B7}"/>
              </a:ext>
            </a:extLst>
          </p:cNvPr>
          <p:cNvSpPr/>
          <p:nvPr userDrawn="1"/>
        </p:nvSpPr>
        <p:spPr>
          <a:xfrm>
            <a:off x="287358" y="2571750"/>
            <a:ext cx="3553272" cy="1515818"/>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A2D2B0-073D-6C40-A439-781832FF551B}"/>
              </a:ext>
            </a:extLst>
          </p:cNvPr>
          <p:cNvPicPr>
            <a:picLocks noChangeAspect="1"/>
          </p:cNvPicPr>
          <p:nvPr userDrawn="1"/>
        </p:nvPicPr>
        <p:blipFill>
          <a:blip r:embed="rId3"/>
          <a:stretch>
            <a:fillRect/>
          </a:stretch>
        </p:blipFill>
        <p:spPr>
          <a:xfrm>
            <a:off x="377294" y="2834638"/>
            <a:ext cx="2609020" cy="1261879"/>
          </a:xfrm>
          <a:prstGeom prst="rect">
            <a:avLst/>
          </a:prstGeom>
        </p:spPr>
      </p:pic>
      <p:pic>
        <p:nvPicPr>
          <p:cNvPr id="6" name="Picture 5" descr="16-9backcover.jpg">
            <a:extLst>
              <a:ext uri="{FF2B5EF4-FFF2-40B4-BE49-F238E27FC236}">
                <a16:creationId xmlns:a16="http://schemas.microsoft.com/office/drawing/2014/main" id="{98C3B37A-DBB5-0840-9B2A-C899E3C97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54" t="55391" r="63040" b="21267"/>
          <a:stretch/>
        </p:blipFill>
        <p:spPr>
          <a:xfrm>
            <a:off x="1750820" y="2886982"/>
            <a:ext cx="1700763" cy="1099741"/>
          </a:xfrm>
          <a:prstGeom prst="rect">
            <a:avLst/>
          </a:prstGeom>
        </p:spPr>
      </p:pic>
      <p:sp>
        <p:nvSpPr>
          <p:cNvPr id="8" name="Rectangle 7">
            <a:extLst>
              <a:ext uri="{FF2B5EF4-FFF2-40B4-BE49-F238E27FC236}">
                <a16:creationId xmlns:a16="http://schemas.microsoft.com/office/drawing/2014/main" id="{7525F47F-199D-3E47-B0CD-690775BD0F1F}"/>
              </a:ext>
            </a:extLst>
          </p:cNvPr>
          <p:cNvSpPr/>
          <p:nvPr userDrawn="1"/>
        </p:nvSpPr>
        <p:spPr>
          <a:xfrm>
            <a:off x="287358" y="4096517"/>
            <a:ext cx="8611428" cy="914400"/>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DD341-0649-8742-9F9D-9CFE63B75317}"/>
              </a:ext>
            </a:extLst>
          </p:cNvPr>
          <p:cNvSpPr txBox="1"/>
          <p:nvPr userDrawn="1"/>
        </p:nvSpPr>
        <p:spPr>
          <a:xfrm>
            <a:off x="371749" y="4366841"/>
            <a:ext cx="7809230" cy="600164"/>
          </a:xfrm>
          <a:prstGeom prst="rect">
            <a:avLst/>
          </a:prstGeom>
          <a:noFill/>
        </p:spPr>
        <p:txBody>
          <a:bodyPr wrap="square" rtlCol="0">
            <a:spAutoFit/>
          </a:bodyPr>
          <a:lstStyle/>
          <a:p>
            <a:r>
              <a:rPr lang="en-US" sz="1100">
                <a:solidFill>
                  <a:schemeClr val="bg1"/>
                </a:solidFill>
              </a:rPr>
              <a:t>© NHS Education for Scotland 2019. You can copy or reproduce the information in this resource for use within </a:t>
            </a:r>
            <a:r>
              <a:rPr lang="en-US" sz="1100" err="1">
                <a:solidFill>
                  <a:schemeClr val="bg1"/>
                </a:solidFill>
              </a:rPr>
              <a:t>NHSScotland</a:t>
            </a:r>
            <a:r>
              <a:rPr lang="en-US" sz="1100">
                <a:solidFill>
                  <a:schemeClr val="bg1"/>
                </a:solidFill>
              </a:rPr>
              <a:t> and</a:t>
            </a:r>
          </a:p>
          <a:p>
            <a:r>
              <a:rPr lang="en-US" sz="1100">
                <a:solidFill>
                  <a:schemeClr val="bg1"/>
                </a:solidFill>
              </a:rPr>
              <a:t>for non-commercial educational purposes. Use of this document for commercial purposes is permitted only with the written</a:t>
            </a:r>
          </a:p>
          <a:p>
            <a:r>
              <a:rPr lang="en-US" sz="1100">
                <a:solidFill>
                  <a:schemeClr val="bg1"/>
                </a:solidFill>
              </a:rPr>
              <a:t>Permission of NES.</a:t>
            </a:r>
          </a:p>
        </p:txBody>
      </p:sp>
    </p:spTree>
    <p:extLst>
      <p:ext uri="{BB962C8B-B14F-4D97-AF65-F5344CB8AC3E}">
        <p14:creationId xmlns:p14="http://schemas.microsoft.com/office/powerpoint/2010/main" val="404904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a:p>
        </p:txBody>
      </p:sp>
      <p:sp>
        <p:nvSpPr>
          <p:cNvPr id="9" name="Rectangle 8">
            <a:extLst>
              <a:ext uri="{FF2B5EF4-FFF2-40B4-BE49-F238E27FC236}">
                <a16:creationId xmlns:a16="http://schemas.microsoft.com/office/drawing/2014/main" id="{DF415E4E-20A8-DB4C-BFC2-2CB11BAA1EDB}"/>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B62D7BB0-A125-6345-874D-587ADC1CE88B}"/>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nd Text Slide">
    <p:spTree>
      <p:nvGrpSpPr>
        <p:cNvPr id="1" name=""/>
        <p:cNvGrpSpPr/>
        <p:nvPr/>
      </p:nvGrpSpPr>
      <p:grpSpPr>
        <a:xfrm>
          <a:off x="0" y="0"/>
          <a:ext cx="0" cy="0"/>
          <a:chOff x="0" y="0"/>
          <a:chExt cx="0" cy="0"/>
        </a:xfrm>
      </p:grpSpPr>
      <p:sp>
        <p:nvSpPr>
          <p:cNvPr id="12" name="Rectangle 11"/>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Chart Placeholder 3"/>
          <p:cNvSpPr>
            <a:spLocks noGrp="1"/>
          </p:cNvSpPr>
          <p:nvPr>
            <p:ph type="chart" sz="quarter" idx="12"/>
          </p:nvPr>
        </p:nvSpPr>
        <p:spPr>
          <a:xfrm>
            <a:off x="765176" y="1354931"/>
            <a:ext cx="3728471" cy="3334941"/>
          </a:xfrm>
        </p:spPr>
        <p:txBody>
          <a:bodyPr/>
          <a:lstStyle>
            <a:lvl1pPr>
              <a:defRPr>
                <a:solidFill>
                  <a:srgbClr val="17375E"/>
                </a:solidFill>
              </a:defRPr>
            </a:lvl1pPr>
          </a:lstStyle>
          <a:p>
            <a:endParaRPr lang="en-US"/>
          </a:p>
        </p:txBody>
      </p:sp>
      <p:sp>
        <p:nvSpPr>
          <p:cNvPr id="11" name="Text Placeholder 10"/>
          <p:cNvSpPr>
            <a:spLocks noGrp="1"/>
          </p:cNvSpPr>
          <p:nvPr>
            <p:ph type="body" sz="quarter" idx="13"/>
          </p:nvPr>
        </p:nvSpPr>
        <p:spPr>
          <a:xfrm>
            <a:off x="4680881" y="1354931"/>
            <a:ext cx="3769382" cy="3334941"/>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A55C02A9-445A-D747-BD7B-01C106682672}"/>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4E6D7F93-AD93-DE46-8837-4590C1D32389}"/>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15827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08F7703B-8BDA-524E-AAA9-5EED478CE161}"/>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A20FDFDB-D917-8F48-91F7-8B045EF48DAE}"/>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15548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B242D85A-7818-2C41-B02C-B0C46D60A1B7}"/>
              </a:ext>
            </a:extLst>
          </p:cNvPr>
          <p:cNvSpPr/>
          <p:nvPr userDrawn="1"/>
        </p:nvSpPr>
        <p:spPr>
          <a:xfrm>
            <a:off x="287358" y="2571750"/>
            <a:ext cx="3553272" cy="1515818"/>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A2D2B0-073D-6C40-A439-781832FF551B}"/>
              </a:ext>
            </a:extLst>
          </p:cNvPr>
          <p:cNvPicPr>
            <a:picLocks noChangeAspect="1"/>
          </p:cNvPicPr>
          <p:nvPr userDrawn="1"/>
        </p:nvPicPr>
        <p:blipFill>
          <a:blip r:embed="rId3"/>
          <a:stretch>
            <a:fillRect/>
          </a:stretch>
        </p:blipFill>
        <p:spPr>
          <a:xfrm>
            <a:off x="377294" y="2834638"/>
            <a:ext cx="2609020" cy="1261879"/>
          </a:xfrm>
          <a:prstGeom prst="rect">
            <a:avLst/>
          </a:prstGeom>
        </p:spPr>
      </p:pic>
      <p:pic>
        <p:nvPicPr>
          <p:cNvPr id="6" name="Picture 5" descr="16-9backcover.jpg">
            <a:extLst>
              <a:ext uri="{FF2B5EF4-FFF2-40B4-BE49-F238E27FC236}">
                <a16:creationId xmlns:a16="http://schemas.microsoft.com/office/drawing/2014/main" id="{98C3B37A-DBB5-0840-9B2A-C899E3C97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54" t="55391" r="63040" b="21267"/>
          <a:stretch/>
        </p:blipFill>
        <p:spPr>
          <a:xfrm>
            <a:off x="1750820" y="2886982"/>
            <a:ext cx="1700763" cy="1099741"/>
          </a:xfrm>
          <a:prstGeom prst="rect">
            <a:avLst/>
          </a:prstGeom>
        </p:spPr>
      </p:pic>
      <p:sp>
        <p:nvSpPr>
          <p:cNvPr id="8" name="Rectangle 7">
            <a:extLst>
              <a:ext uri="{FF2B5EF4-FFF2-40B4-BE49-F238E27FC236}">
                <a16:creationId xmlns:a16="http://schemas.microsoft.com/office/drawing/2014/main" id="{7525F47F-199D-3E47-B0CD-690775BD0F1F}"/>
              </a:ext>
            </a:extLst>
          </p:cNvPr>
          <p:cNvSpPr/>
          <p:nvPr userDrawn="1"/>
        </p:nvSpPr>
        <p:spPr>
          <a:xfrm>
            <a:off x="287358" y="4096517"/>
            <a:ext cx="8611428" cy="914400"/>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DD341-0649-8742-9F9D-9CFE63B75317}"/>
              </a:ext>
            </a:extLst>
          </p:cNvPr>
          <p:cNvSpPr txBox="1"/>
          <p:nvPr userDrawn="1"/>
        </p:nvSpPr>
        <p:spPr>
          <a:xfrm>
            <a:off x="371749" y="4366841"/>
            <a:ext cx="7809230" cy="600164"/>
          </a:xfrm>
          <a:prstGeom prst="rect">
            <a:avLst/>
          </a:prstGeom>
          <a:noFill/>
        </p:spPr>
        <p:txBody>
          <a:bodyPr wrap="square" rtlCol="0">
            <a:spAutoFit/>
          </a:bodyPr>
          <a:lstStyle/>
          <a:p>
            <a:r>
              <a:rPr lang="en-US" sz="1100">
                <a:solidFill>
                  <a:schemeClr val="bg1"/>
                </a:solidFill>
              </a:rPr>
              <a:t>© NHS Education for Scotland 2019. You can copy or reproduce the information in this resource for use within </a:t>
            </a:r>
            <a:r>
              <a:rPr lang="en-US" sz="1100" err="1">
                <a:solidFill>
                  <a:schemeClr val="bg1"/>
                </a:solidFill>
              </a:rPr>
              <a:t>NHSScotland</a:t>
            </a:r>
            <a:r>
              <a:rPr lang="en-US" sz="1100">
                <a:solidFill>
                  <a:schemeClr val="bg1"/>
                </a:solidFill>
              </a:rPr>
              <a:t> and</a:t>
            </a:r>
          </a:p>
          <a:p>
            <a:r>
              <a:rPr lang="en-US" sz="1100">
                <a:solidFill>
                  <a:schemeClr val="bg1"/>
                </a:solidFill>
              </a:rPr>
              <a:t>for non-commercial educational purposes. Use of this document for commercial purposes is permitted only with the written</a:t>
            </a:r>
          </a:p>
          <a:p>
            <a:r>
              <a:rPr lang="en-US" sz="1100">
                <a:solidFill>
                  <a:schemeClr val="bg1"/>
                </a:solidFill>
              </a:rPr>
              <a:t>Permission of NES.</a:t>
            </a:r>
          </a:p>
        </p:txBody>
      </p:sp>
    </p:spTree>
    <p:extLst>
      <p:ext uri="{BB962C8B-B14F-4D97-AF65-F5344CB8AC3E}">
        <p14:creationId xmlns:p14="http://schemas.microsoft.com/office/powerpoint/2010/main" val="347204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46208A-4A93-6047-9EE1-7288FF7F6FB5}"/>
              </a:ext>
            </a:extLst>
          </p:cNvPr>
          <p:cNvSpPr/>
          <p:nvPr userDrawn="1"/>
        </p:nvSpPr>
        <p:spPr>
          <a:xfrm>
            <a:off x="-7257" y="-7257"/>
            <a:ext cx="9202057" cy="5210628"/>
          </a:xfrm>
          <a:prstGeom prst="rect">
            <a:avLst/>
          </a:prstGeom>
          <a:solidFill>
            <a:srgbClr val="0429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0D150D8C-C0BE-AF46-B688-3798A8E41160}"/>
              </a:ext>
            </a:extLst>
          </p:cNvPr>
          <p:cNvSpPr/>
          <p:nvPr userDrawn="1"/>
        </p:nvSpPr>
        <p:spPr>
          <a:xfrm>
            <a:off x="0" y="131046"/>
            <a:ext cx="9144000" cy="1078161"/>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2EBBE900-F390-B44E-BF6D-CDA3221EEED7}"/>
              </a:ext>
            </a:extLst>
          </p:cNvPr>
          <p:cNvSpPr>
            <a:spLocks noGrp="1"/>
          </p:cNvSpPr>
          <p:nvPr>
            <p:ph type="body" sz="quarter" idx="13" hasCustomPrompt="1"/>
          </p:nvPr>
        </p:nvSpPr>
        <p:spPr>
          <a:xfrm>
            <a:off x="1640017" y="186026"/>
            <a:ext cx="5777826" cy="529085"/>
          </a:xfrm>
        </p:spPr>
        <p:txBody>
          <a:bodyPr>
            <a:normAutofit/>
          </a:bodyPr>
          <a:lstStyle>
            <a:lvl1pPr marL="0" indent="0">
              <a:buNone/>
              <a:defRPr sz="3600">
                <a:solidFill>
                  <a:srgbClr val="FFFFFF"/>
                </a:solidFill>
                <a:latin typeface="+mn-lt"/>
                <a:cs typeface="Source Sans Pro"/>
              </a:defRPr>
            </a:lvl1pPr>
          </a:lstStyle>
          <a:p>
            <a:pPr lvl="0"/>
            <a:r>
              <a:rPr lang="en-GB"/>
              <a:t>Click to edit Master title styles</a:t>
            </a:r>
          </a:p>
        </p:txBody>
      </p:sp>
      <p:sp>
        <p:nvSpPr>
          <p:cNvPr id="8" name="Text Placeholder 2">
            <a:extLst>
              <a:ext uri="{FF2B5EF4-FFF2-40B4-BE49-F238E27FC236}">
                <a16:creationId xmlns:a16="http://schemas.microsoft.com/office/drawing/2014/main" id="{0A45CC62-8A13-5942-9298-B02EC4AD42C0}"/>
              </a:ext>
            </a:extLst>
          </p:cNvPr>
          <p:cNvSpPr>
            <a:spLocks noGrp="1"/>
          </p:cNvSpPr>
          <p:nvPr>
            <p:ph type="body" sz="quarter" idx="14" hasCustomPrompt="1"/>
          </p:nvPr>
        </p:nvSpPr>
        <p:spPr>
          <a:xfrm>
            <a:off x="1640017" y="717643"/>
            <a:ext cx="5777826" cy="461084"/>
          </a:xfrm>
        </p:spPr>
        <p:txBody>
          <a:bodyPr>
            <a:normAutofit/>
          </a:bodyPr>
          <a:lstStyle>
            <a:lvl1pPr marL="0" indent="0">
              <a:buNone/>
              <a:defRPr sz="2400">
                <a:solidFill>
                  <a:srgbClr val="66CCFF"/>
                </a:solidFill>
              </a:defRPr>
            </a:lvl1pPr>
            <a:lvl2pPr marL="457200" indent="0" algn="l">
              <a:buNone/>
              <a:defRPr>
                <a:solidFill>
                  <a:srgbClr val="66CCFF"/>
                </a:solidFill>
              </a:defRPr>
            </a:lvl2pPr>
          </a:lstStyle>
          <a:p>
            <a:pPr lvl="0"/>
            <a:r>
              <a:rPr lang="en-GB"/>
              <a:t>Second level</a:t>
            </a:r>
          </a:p>
        </p:txBody>
      </p:sp>
      <p:pic>
        <p:nvPicPr>
          <p:cNvPr id="9" name="Picture 8">
            <a:extLst>
              <a:ext uri="{FF2B5EF4-FFF2-40B4-BE49-F238E27FC236}">
                <a16:creationId xmlns:a16="http://schemas.microsoft.com/office/drawing/2014/main" id="{E9425589-58CC-BA44-89A8-1152C02CA9A7}"/>
              </a:ext>
            </a:extLst>
          </p:cNvPr>
          <p:cNvPicPr>
            <a:picLocks noChangeAspect="1"/>
          </p:cNvPicPr>
          <p:nvPr userDrawn="1"/>
        </p:nvPicPr>
        <p:blipFill>
          <a:blip r:embed="rId2"/>
          <a:stretch>
            <a:fillRect/>
          </a:stretch>
        </p:blipFill>
        <p:spPr>
          <a:xfrm>
            <a:off x="377728" y="280197"/>
            <a:ext cx="779138" cy="776443"/>
          </a:xfrm>
          <a:prstGeom prst="rect">
            <a:avLst/>
          </a:prstGeom>
        </p:spPr>
      </p:pic>
      <p:cxnSp>
        <p:nvCxnSpPr>
          <p:cNvPr id="10" name="Straight Connector 9">
            <a:extLst>
              <a:ext uri="{FF2B5EF4-FFF2-40B4-BE49-F238E27FC236}">
                <a16:creationId xmlns:a16="http://schemas.microsoft.com/office/drawing/2014/main" id="{085776EA-D8CB-9F4D-9E50-6D0DB218675E}"/>
              </a:ext>
            </a:extLst>
          </p:cNvPr>
          <p:cNvCxnSpPr>
            <a:cxnSpLocks/>
          </p:cNvCxnSpPr>
          <p:nvPr userDrawn="1"/>
        </p:nvCxnSpPr>
        <p:spPr>
          <a:xfrm>
            <a:off x="1421864" y="221217"/>
            <a:ext cx="0" cy="876533"/>
          </a:xfrm>
          <a:prstGeom prst="line">
            <a:avLst/>
          </a:prstGeom>
          <a:ln w="44450">
            <a:solidFill>
              <a:schemeClr val="bg1">
                <a:alpha val="3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62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E3F4FB-4544-254E-9C73-166E231E3511}"/>
              </a:ext>
            </a:extLst>
          </p:cNvPr>
          <p:cNvSpPr/>
          <p:nvPr userDrawn="1"/>
        </p:nvSpPr>
        <p:spPr>
          <a:xfrm>
            <a:off x="-7258" y="0"/>
            <a:ext cx="9151257" cy="5143500"/>
          </a:xfrm>
          <a:prstGeom prst="rect">
            <a:avLst/>
          </a:prstGeom>
          <a:solidFill>
            <a:srgbClr val="0429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46265"/>
            <a:ext cx="3883096"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solidFill>
                  <a:schemeClr val="bg1"/>
                </a:solidFill>
              </a:rPr>
              <a:t>NHS Education for Scotland</a:t>
            </a:r>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Tree>
    <p:extLst>
      <p:ext uri="{BB962C8B-B14F-4D97-AF65-F5344CB8AC3E}">
        <p14:creationId xmlns:p14="http://schemas.microsoft.com/office/powerpoint/2010/main" val="419515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a:p>
        </p:txBody>
      </p:sp>
      <p:sp>
        <p:nvSpPr>
          <p:cNvPr id="9" name="Rectangle 8">
            <a:extLst>
              <a:ext uri="{FF2B5EF4-FFF2-40B4-BE49-F238E27FC236}">
                <a16:creationId xmlns:a16="http://schemas.microsoft.com/office/drawing/2014/main" id="{DF415E4E-20A8-DB4C-BFC2-2CB11BAA1EDB}"/>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B62D7BB0-A125-6345-874D-587ADC1CE88B}"/>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34359205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10/18/2019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10/18/2019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a:p>
        </p:txBody>
      </p:sp>
    </p:spTree>
    <p:extLst>
      <p:ext uri="{BB962C8B-B14F-4D97-AF65-F5344CB8AC3E}">
        <p14:creationId xmlns:p14="http://schemas.microsoft.com/office/powerpoint/2010/main" val="33051856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7D3255-6B6D-FB46-96C9-D2EA3F037C84}"/>
              </a:ext>
            </a:extLst>
          </p:cNvPr>
          <p:cNvSpPr>
            <a:spLocks noGrp="1"/>
          </p:cNvSpPr>
          <p:nvPr>
            <p:ph type="body" sz="quarter" idx="13"/>
          </p:nvPr>
        </p:nvSpPr>
        <p:spPr/>
        <p:txBody>
          <a:bodyPr>
            <a:normAutofit fontScale="85000" lnSpcReduction="10000"/>
          </a:bodyPr>
          <a:lstStyle/>
          <a:p>
            <a:r>
              <a:rPr lang="en-US"/>
              <a:t>Governance and Operations Team</a:t>
            </a:r>
          </a:p>
        </p:txBody>
      </p:sp>
      <p:sp>
        <p:nvSpPr>
          <p:cNvPr id="5" name="Text Placeholder 4">
            <a:extLst>
              <a:ext uri="{FF2B5EF4-FFF2-40B4-BE49-F238E27FC236}">
                <a16:creationId xmlns:a16="http://schemas.microsoft.com/office/drawing/2014/main" id="{C5F483E3-6D42-8E4D-9FF1-9BFFFB4209A4}"/>
              </a:ext>
            </a:extLst>
          </p:cNvPr>
          <p:cNvSpPr>
            <a:spLocks noGrp="1"/>
          </p:cNvSpPr>
          <p:nvPr>
            <p:ph type="body" sz="quarter" idx="14"/>
          </p:nvPr>
        </p:nvSpPr>
        <p:spPr/>
        <p:txBody>
          <a:bodyPr/>
          <a:lstStyle/>
          <a:p>
            <a:r>
              <a:rPr lang="en-US"/>
              <a:t>iMatter story</a:t>
            </a:r>
          </a:p>
        </p:txBody>
      </p:sp>
      <p:pic>
        <p:nvPicPr>
          <p:cNvPr id="6" name="Picture 5">
            <a:extLst>
              <a:ext uri="{FF2B5EF4-FFF2-40B4-BE49-F238E27FC236}">
                <a16:creationId xmlns:a16="http://schemas.microsoft.com/office/drawing/2014/main" id="{31F8B7E8-A1DC-CC45-8E15-1F707CBDD706}"/>
              </a:ext>
            </a:extLst>
          </p:cNvPr>
          <p:cNvPicPr>
            <a:picLocks noChangeAspect="1"/>
          </p:cNvPicPr>
          <p:nvPr/>
        </p:nvPicPr>
        <p:blipFill>
          <a:blip r:embed="rId3"/>
          <a:srcRect/>
          <a:stretch/>
        </p:blipFill>
        <p:spPr>
          <a:xfrm>
            <a:off x="-122350" y="1129644"/>
            <a:ext cx="9144000" cy="3901640"/>
          </a:xfrm>
          <a:prstGeom prst="rect">
            <a:avLst/>
          </a:prstGeom>
        </p:spPr>
      </p:pic>
    </p:spTree>
    <p:extLst>
      <p:ext uri="{BB962C8B-B14F-4D97-AF65-F5344CB8AC3E}">
        <p14:creationId xmlns:p14="http://schemas.microsoft.com/office/powerpoint/2010/main" val="103722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25E7BF-9DCE-4BC5-8972-7E2C9A9C14F7}"/>
              </a:ext>
            </a:extLst>
          </p:cNvPr>
          <p:cNvSpPr>
            <a:spLocks noGrp="1"/>
          </p:cNvSpPr>
          <p:nvPr>
            <p:ph type="body" sz="quarter" idx="10"/>
          </p:nvPr>
        </p:nvSpPr>
        <p:spPr>
          <a:xfrm>
            <a:off x="1225126" y="1014624"/>
            <a:ext cx="6157300" cy="3844756"/>
          </a:xfrm>
        </p:spPr>
        <p:txBody>
          <a:bodyPr vert="horz" lIns="91440" tIns="45720" rIns="91440" bIns="45720" rtlCol="0" anchor="t">
            <a:normAutofit/>
          </a:bodyPr>
          <a:lstStyle/>
          <a:p>
            <a:pPr marL="0" indent="0">
              <a:buNone/>
            </a:pPr>
            <a:endParaRPr lang="en-GB">
              <a:ea typeface="Source Sans Pro"/>
            </a:endParaRPr>
          </a:p>
          <a:p>
            <a:pPr marL="0" indent="0">
              <a:buNone/>
            </a:pPr>
            <a:endParaRPr lang="en-GB">
              <a:ea typeface="Source Sans Pro"/>
            </a:endParaRPr>
          </a:p>
          <a:p>
            <a:pPr marL="0" indent="0">
              <a:buNone/>
            </a:pPr>
            <a:r>
              <a:rPr lang="en-GB" b="1">
                <a:ea typeface="Source Sans Pro"/>
              </a:rPr>
              <a:t> </a:t>
            </a:r>
            <a:endParaRPr lang="en-GB" sz="2400">
              <a:ea typeface="Source Sans Pro"/>
            </a:endParaRPr>
          </a:p>
        </p:txBody>
      </p:sp>
      <p:sp>
        <p:nvSpPr>
          <p:cNvPr id="3" name="Text Placeholder 2">
            <a:extLst>
              <a:ext uri="{FF2B5EF4-FFF2-40B4-BE49-F238E27FC236}">
                <a16:creationId xmlns:a16="http://schemas.microsoft.com/office/drawing/2014/main" id="{40D108FD-EE62-4856-A38B-7036B0EAC50E}"/>
              </a:ext>
            </a:extLst>
          </p:cNvPr>
          <p:cNvSpPr>
            <a:spLocks noGrp="1"/>
          </p:cNvSpPr>
          <p:nvPr>
            <p:ph type="body" sz="quarter" idx="11"/>
          </p:nvPr>
        </p:nvSpPr>
        <p:spPr>
          <a:xfrm>
            <a:off x="1359124" y="558314"/>
            <a:ext cx="7685041" cy="519113"/>
          </a:xfrm>
        </p:spPr>
        <p:txBody>
          <a:bodyPr>
            <a:normAutofit fontScale="92500" lnSpcReduction="20000"/>
          </a:bodyPr>
          <a:lstStyle/>
          <a:p>
            <a:r>
              <a:rPr lang="en-GB" b="1"/>
              <a:t>iMatter – Desired outcome </a:t>
            </a:r>
          </a:p>
        </p:txBody>
      </p:sp>
      <p:pic>
        <p:nvPicPr>
          <p:cNvPr id="5" name="Picture 4">
            <a:extLst>
              <a:ext uri="{FF2B5EF4-FFF2-40B4-BE49-F238E27FC236}">
                <a16:creationId xmlns:a16="http://schemas.microsoft.com/office/drawing/2014/main" id="{9C18C43E-03EE-5B48-A4A5-146BC6AE9B82}"/>
              </a:ext>
            </a:extLst>
          </p:cNvPr>
          <p:cNvPicPr>
            <a:picLocks noChangeAspect="1"/>
          </p:cNvPicPr>
          <p:nvPr/>
        </p:nvPicPr>
        <p:blipFill>
          <a:blip r:embed="rId3"/>
          <a:stretch>
            <a:fillRect/>
          </a:stretch>
        </p:blipFill>
        <p:spPr>
          <a:xfrm>
            <a:off x="-436613" y="1014624"/>
            <a:ext cx="1831728" cy="1429986"/>
          </a:xfrm>
          <a:prstGeom prst="rect">
            <a:avLst/>
          </a:prstGeom>
        </p:spPr>
      </p:pic>
      <p:sp>
        <p:nvSpPr>
          <p:cNvPr id="4" name="Rectangle 3">
            <a:extLst>
              <a:ext uri="{FF2B5EF4-FFF2-40B4-BE49-F238E27FC236}">
                <a16:creationId xmlns:a16="http://schemas.microsoft.com/office/drawing/2014/main" id="{CA27D268-7B80-403E-9E52-0AF444B6C5D4}"/>
              </a:ext>
            </a:extLst>
          </p:cNvPr>
          <p:cNvSpPr/>
          <p:nvPr/>
        </p:nvSpPr>
        <p:spPr>
          <a:xfrm>
            <a:off x="4450813" y="238708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TextBox 5">
            <a:extLst>
              <a:ext uri="{FF2B5EF4-FFF2-40B4-BE49-F238E27FC236}">
                <a16:creationId xmlns:a16="http://schemas.microsoft.com/office/drawing/2014/main" id="{E5F35BA4-6A44-408D-99E7-7E4542D87388}"/>
              </a:ext>
            </a:extLst>
          </p:cNvPr>
          <p:cNvSpPr txBox="1"/>
          <p:nvPr/>
        </p:nvSpPr>
        <p:spPr>
          <a:xfrm>
            <a:off x="1126891" y="1140231"/>
            <a:ext cx="7685041" cy="4585871"/>
          </a:xfrm>
          <a:prstGeom prst="rect">
            <a:avLst/>
          </a:prstGeom>
          <a:noFill/>
        </p:spPr>
        <p:txBody>
          <a:bodyPr wrap="square" rtlCol="0" anchor="t">
            <a:spAutoFit/>
          </a:bodyPr>
          <a:lstStyle/>
          <a:p>
            <a:pPr algn="ctr"/>
            <a:r>
              <a:rPr lang="en-GB" sz="2400" b="1">
                <a:solidFill>
                  <a:schemeClr val="tx2">
                    <a:lumMod val="75000"/>
                  </a:schemeClr>
                </a:solidFill>
                <a:latin typeface="Source Sans Pro"/>
              </a:rPr>
              <a:t>A well trained team who are confident in their roles and given time to learn.</a:t>
            </a:r>
          </a:p>
          <a:p>
            <a:endParaRPr lang="en-GB" sz="2400">
              <a:solidFill>
                <a:schemeClr val="tx2">
                  <a:lumMod val="75000"/>
                </a:schemeClr>
              </a:solidFill>
              <a:latin typeface="Source Sans Pro"/>
            </a:endParaRPr>
          </a:p>
          <a:p>
            <a:r>
              <a:rPr lang="en-GB" sz="2000">
                <a:solidFill>
                  <a:schemeClr val="tx2">
                    <a:lumMod val="75000"/>
                  </a:schemeClr>
                </a:solidFill>
                <a:latin typeface="Source Sans Pro"/>
              </a:rPr>
              <a:t>We are asked to cover for each other during leave or absence but we don’t always know each other’s tasks.  This means it can take a long time to accurately complete a task as we are unfamiliar with it. </a:t>
            </a:r>
            <a:endParaRPr lang="en-GB" sz="2000">
              <a:solidFill>
                <a:schemeClr val="tx2">
                  <a:lumMod val="75000"/>
                </a:schemeClr>
              </a:solidFill>
              <a:latin typeface="Source Sans Pro"/>
              <a:ea typeface="Source Sans Pro"/>
            </a:endParaRPr>
          </a:p>
          <a:p>
            <a:endParaRPr lang="en-GB" sz="2000">
              <a:solidFill>
                <a:schemeClr val="tx2">
                  <a:lumMod val="75000"/>
                </a:schemeClr>
              </a:solidFill>
              <a:latin typeface="Source Sans Pro"/>
            </a:endParaRPr>
          </a:p>
          <a:p>
            <a:r>
              <a:rPr lang="en-GB" sz="2000">
                <a:solidFill>
                  <a:schemeClr val="tx2">
                    <a:lumMod val="75000"/>
                  </a:schemeClr>
                </a:solidFill>
                <a:latin typeface="Source Sans Pro"/>
              </a:rPr>
              <a:t>We agreed to free up time for team members to work together to share knowledge.  A rota system was incorporated whereby each member of the team has an opportunity to work on each relevant task for their role and learn it – with their colleagues on hand to provide advice.</a:t>
            </a:r>
          </a:p>
          <a:p>
            <a:endParaRPr lang="en-GB" sz="2400">
              <a:solidFill>
                <a:schemeClr val="tx2">
                  <a:lumMod val="75000"/>
                </a:schemeClr>
              </a:solidFill>
              <a:latin typeface="Source Sans Pro"/>
            </a:endParaRPr>
          </a:p>
          <a:p>
            <a:endParaRPr lang="en-GB"/>
          </a:p>
          <a:p>
            <a:endParaRPr lang="en-GB"/>
          </a:p>
        </p:txBody>
      </p:sp>
    </p:spTree>
    <p:extLst>
      <p:ext uri="{BB962C8B-B14F-4D97-AF65-F5344CB8AC3E}">
        <p14:creationId xmlns:p14="http://schemas.microsoft.com/office/powerpoint/2010/main" val="78732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25E7BF-9DCE-4BC5-8972-7E2C9A9C14F7}"/>
              </a:ext>
            </a:extLst>
          </p:cNvPr>
          <p:cNvSpPr>
            <a:spLocks noGrp="1"/>
          </p:cNvSpPr>
          <p:nvPr>
            <p:ph type="body" sz="quarter" idx="10"/>
          </p:nvPr>
        </p:nvSpPr>
        <p:spPr>
          <a:xfrm>
            <a:off x="1225126" y="1014624"/>
            <a:ext cx="6157300" cy="3844756"/>
          </a:xfrm>
        </p:spPr>
        <p:txBody>
          <a:bodyPr vert="horz" lIns="91440" tIns="45720" rIns="91440" bIns="45720" rtlCol="0" anchor="t">
            <a:normAutofit/>
          </a:bodyPr>
          <a:lstStyle/>
          <a:p>
            <a:pPr marL="0" indent="0">
              <a:buNone/>
            </a:pPr>
            <a:endParaRPr lang="en-GB">
              <a:ea typeface="Source Sans Pro"/>
            </a:endParaRPr>
          </a:p>
          <a:p>
            <a:pPr marL="0" indent="0">
              <a:buNone/>
            </a:pPr>
            <a:endParaRPr lang="en-GB">
              <a:ea typeface="Source Sans Pro"/>
            </a:endParaRPr>
          </a:p>
          <a:p>
            <a:pPr marL="0" indent="0">
              <a:buNone/>
            </a:pPr>
            <a:r>
              <a:rPr lang="en-GB" b="1">
                <a:ea typeface="Source Sans Pro"/>
              </a:rPr>
              <a:t> </a:t>
            </a:r>
            <a:endParaRPr lang="en-GB" sz="2400">
              <a:ea typeface="Source Sans Pro"/>
            </a:endParaRPr>
          </a:p>
        </p:txBody>
      </p:sp>
      <p:sp>
        <p:nvSpPr>
          <p:cNvPr id="3" name="Text Placeholder 2">
            <a:extLst>
              <a:ext uri="{FF2B5EF4-FFF2-40B4-BE49-F238E27FC236}">
                <a16:creationId xmlns:a16="http://schemas.microsoft.com/office/drawing/2014/main" id="{40D108FD-EE62-4856-A38B-7036B0EAC50E}"/>
              </a:ext>
            </a:extLst>
          </p:cNvPr>
          <p:cNvSpPr>
            <a:spLocks noGrp="1"/>
          </p:cNvSpPr>
          <p:nvPr>
            <p:ph type="body" sz="quarter" idx="11"/>
          </p:nvPr>
        </p:nvSpPr>
        <p:spPr>
          <a:xfrm>
            <a:off x="3223" y="540782"/>
            <a:ext cx="7685041" cy="519113"/>
          </a:xfrm>
        </p:spPr>
        <p:txBody>
          <a:bodyPr>
            <a:normAutofit fontScale="92500" lnSpcReduction="20000"/>
          </a:bodyPr>
          <a:lstStyle/>
          <a:p>
            <a:r>
              <a:rPr lang="en-GB" b="1"/>
              <a:t>iMatter – Desired outcome </a:t>
            </a:r>
          </a:p>
        </p:txBody>
      </p:sp>
      <p:pic>
        <p:nvPicPr>
          <p:cNvPr id="5" name="Picture 4">
            <a:extLst>
              <a:ext uri="{FF2B5EF4-FFF2-40B4-BE49-F238E27FC236}">
                <a16:creationId xmlns:a16="http://schemas.microsoft.com/office/drawing/2014/main" id="{9C18C43E-03EE-5B48-A4A5-146BC6AE9B82}"/>
              </a:ext>
            </a:extLst>
          </p:cNvPr>
          <p:cNvPicPr>
            <a:picLocks noChangeAspect="1"/>
          </p:cNvPicPr>
          <p:nvPr/>
        </p:nvPicPr>
        <p:blipFill>
          <a:blip r:embed="rId3"/>
          <a:stretch>
            <a:fillRect/>
          </a:stretch>
        </p:blipFill>
        <p:spPr>
          <a:xfrm>
            <a:off x="-436613" y="1014624"/>
            <a:ext cx="1831728" cy="1429986"/>
          </a:xfrm>
          <a:prstGeom prst="rect">
            <a:avLst/>
          </a:prstGeom>
        </p:spPr>
      </p:pic>
      <p:sp>
        <p:nvSpPr>
          <p:cNvPr id="4" name="Rectangle 3">
            <a:extLst>
              <a:ext uri="{FF2B5EF4-FFF2-40B4-BE49-F238E27FC236}">
                <a16:creationId xmlns:a16="http://schemas.microsoft.com/office/drawing/2014/main" id="{CA27D268-7B80-403E-9E52-0AF444B6C5D4}"/>
              </a:ext>
            </a:extLst>
          </p:cNvPr>
          <p:cNvSpPr/>
          <p:nvPr/>
        </p:nvSpPr>
        <p:spPr>
          <a:xfrm>
            <a:off x="4450813" y="238708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TextBox 5">
            <a:extLst>
              <a:ext uri="{FF2B5EF4-FFF2-40B4-BE49-F238E27FC236}">
                <a16:creationId xmlns:a16="http://schemas.microsoft.com/office/drawing/2014/main" id="{E5F35BA4-6A44-408D-99E7-7E4542D87388}"/>
              </a:ext>
            </a:extLst>
          </p:cNvPr>
          <p:cNvSpPr txBox="1"/>
          <p:nvPr/>
        </p:nvSpPr>
        <p:spPr>
          <a:xfrm>
            <a:off x="1126891" y="1140231"/>
            <a:ext cx="7685041" cy="4893647"/>
          </a:xfrm>
          <a:prstGeom prst="rect">
            <a:avLst/>
          </a:prstGeom>
          <a:noFill/>
        </p:spPr>
        <p:txBody>
          <a:bodyPr wrap="square" rtlCol="0" anchor="t">
            <a:spAutoFit/>
          </a:bodyPr>
          <a:lstStyle/>
          <a:p>
            <a:pPr algn="ctr"/>
            <a:r>
              <a:rPr lang="en-GB" sz="2400" b="1">
                <a:solidFill>
                  <a:schemeClr val="tx2">
                    <a:lumMod val="75000"/>
                  </a:schemeClr>
                </a:solidFill>
                <a:latin typeface="Source Sans Pro"/>
              </a:rPr>
              <a:t>A team who is aware of their performance through feedback</a:t>
            </a:r>
          </a:p>
          <a:p>
            <a:endParaRPr lang="en-GB" sz="2400">
              <a:solidFill>
                <a:schemeClr val="tx2">
                  <a:lumMod val="75000"/>
                </a:schemeClr>
              </a:solidFill>
              <a:latin typeface="Source Sans Pro"/>
            </a:endParaRPr>
          </a:p>
          <a:p>
            <a:r>
              <a:rPr lang="en-GB" sz="2000">
                <a:solidFill>
                  <a:schemeClr val="tx2">
                    <a:lumMod val="75000"/>
                  </a:schemeClr>
                </a:solidFill>
                <a:latin typeface="Source Sans Pro"/>
              </a:rPr>
              <a:t>We all work hard and we want to do as good a job as possible.  We sometimes find out when things go wrong, but we also would like to hear about when things go well. </a:t>
            </a:r>
            <a:br>
              <a:rPr lang="en-GB" sz="2000">
                <a:solidFill>
                  <a:schemeClr val="tx2">
                    <a:lumMod val="75000"/>
                  </a:schemeClr>
                </a:solidFill>
                <a:latin typeface="Source Sans Pro"/>
              </a:rPr>
            </a:br>
            <a:r>
              <a:rPr lang="en-GB" sz="2000">
                <a:solidFill>
                  <a:schemeClr val="tx2">
                    <a:lumMod val="75000"/>
                  </a:schemeClr>
                </a:solidFill>
                <a:latin typeface="Source Sans Pro"/>
              </a:rPr>
              <a:t> </a:t>
            </a:r>
            <a:endParaRPr lang="en-GB" sz="2000">
              <a:solidFill>
                <a:schemeClr val="tx2">
                  <a:lumMod val="75000"/>
                </a:schemeClr>
              </a:solidFill>
              <a:latin typeface="Source Sans Pro"/>
              <a:ea typeface="Source Sans Pro"/>
            </a:endParaRPr>
          </a:p>
          <a:p>
            <a:r>
              <a:rPr lang="en-GB" sz="2000">
                <a:solidFill>
                  <a:schemeClr val="tx2">
                    <a:lumMod val="75000"/>
                  </a:schemeClr>
                </a:solidFill>
                <a:latin typeface="Source Sans Pro"/>
              </a:rPr>
              <a:t>We agreed to add training and feedback as a standing item to our one to one and peer group meetings.  In those meetings we encourage openness and debate to help all of us understand what is expected of us, what barriers we encounter and what we all think we could do better.</a:t>
            </a:r>
            <a:endParaRPr lang="en-GB" sz="2000">
              <a:solidFill>
                <a:schemeClr val="tx2">
                  <a:lumMod val="75000"/>
                </a:schemeClr>
              </a:solidFill>
              <a:latin typeface="Source Sans Pro"/>
              <a:ea typeface="Source Sans Pro"/>
            </a:endParaRPr>
          </a:p>
          <a:p>
            <a:endParaRPr lang="en-GB" sz="2400">
              <a:solidFill>
                <a:schemeClr val="tx2">
                  <a:lumMod val="75000"/>
                </a:schemeClr>
              </a:solidFill>
              <a:latin typeface="Source Sans Pro"/>
            </a:endParaRPr>
          </a:p>
          <a:p>
            <a:endParaRPr lang="en-GB"/>
          </a:p>
          <a:p>
            <a:endParaRPr lang="en-GB"/>
          </a:p>
        </p:txBody>
      </p:sp>
    </p:spTree>
    <p:extLst>
      <p:ext uri="{BB962C8B-B14F-4D97-AF65-F5344CB8AC3E}">
        <p14:creationId xmlns:p14="http://schemas.microsoft.com/office/powerpoint/2010/main" val="264903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11B008D-359F-41CD-B3A6-C055BE2C8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66" y="2033587"/>
            <a:ext cx="22098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F949200-CAB3-4886-9166-C8580ECF8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015" y="2033587"/>
            <a:ext cx="20669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78CDACA-3545-4C25-A226-ABCD9D135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897" y="1965082"/>
            <a:ext cx="2076450" cy="1009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03E7C9B-A635-49B8-9ED9-9684837ECDAC}"/>
              </a:ext>
            </a:extLst>
          </p:cNvPr>
          <p:cNvSpPr/>
          <p:nvPr/>
        </p:nvSpPr>
        <p:spPr>
          <a:xfrm>
            <a:off x="4453216" y="2387084"/>
            <a:ext cx="1428837" cy="369332"/>
          </a:xfrm>
          <a:prstGeom prst="rect">
            <a:avLst/>
          </a:prstGeom>
        </p:spPr>
        <p:txBody>
          <a:bodyPr wrap="square">
            <a:spAutoFit/>
          </a:bodyPr>
          <a:lstStyle/>
          <a:p>
            <a:r>
              <a:rPr lang="en-GB"/>
              <a:t> </a:t>
            </a:r>
          </a:p>
        </p:txBody>
      </p:sp>
    </p:spTree>
    <p:extLst>
      <p:ext uri="{BB962C8B-B14F-4D97-AF65-F5344CB8AC3E}">
        <p14:creationId xmlns:p14="http://schemas.microsoft.com/office/powerpoint/2010/main" val="1767128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8EE928-1354-4DD6-BF43-EBAF67EF96F9}"/>
              </a:ext>
            </a:extLst>
          </p:cNvPr>
          <p:cNvSpPr>
            <a:spLocks noGrp="1"/>
          </p:cNvSpPr>
          <p:nvPr>
            <p:ph type="body" sz="quarter" idx="10"/>
          </p:nvPr>
        </p:nvSpPr>
        <p:spPr>
          <a:xfrm>
            <a:off x="4012324" y="630621"/>
            <a:ext cx="4437684" cy="4083173"/>
          </a:xfrm>
        </p:spPr>
        <p:txBody>
          <a:bodyPr/>
          <a:lstStyle/>
          <a:p>
            <a:pPr marL="0" indent="0">
              <a:buNone/>
            </a:pPr>
            <a:endParaRPr lang="en-GB"/>
          </a:p>
          <a:p>
            <a:endParaRPr lang="en-GB"/>
          </a:p>
        </p:txBody>
      </p:sp>
      <p:sp>
        <p:nvSpPr>
          <p:cNvPr id="3" name="Text Placeholder 2">
            <a:extLst>
              <a:ext uri="{FF2B5EF4-FFF2-40B4-BE49-F238E27FC236}">
                <a16:creationId xmlns:a16="http://schemas.microsoft.com/office/drawing/2014/main" id="{A3D5D172-2C19-4E12-8537-684BB184E191}"/>
              </a:ext>
            </a:extLst>
          </p:cNvPr>
          <p:cNvSpPr>
            <a:spLocks noGrp="1"/>
          </p:cNvSpPr>
          <p:nvPr>
            <p:ph type="body" sz="quarter" idx="11"/>
          </p:nvPr>
        </p:nvSpPr>
        <p:spPr/>
        <p:txBody>
          <a:bodyPr>
            <a:normAutofit fontScale="92500" lnSpcReduction="20000"/>
          </a:bodyPr>
          <a:lstStyle/>
          <a:p>
            <a:r>
              <a:rPr lang="en-GB" b="1" err="1"/>
              <a:t>i</a:t>
            </a:r>
            <a:r>
              <a:rPr lang="en-GB" b="1"/>
              <a:t>-Matter</a:t>
            </a:r>
          </a:p>
        </p:txBody>
      </p:sp>
      <p:pic>
        <p:nvPicPr>
          <p:cNvPr id="4" name="Picture 3">
            <a:extLst>
              <a:ext uri="{FF2B5EF4-FFF2-40B4-BE49-F238E27FC236}">
                <a16:creationId xmlns:a16="http://schemas.microsoft.com/office/drawing/2014/main" id="{6A71C615-256C-2D4A-8822-8AC7F70B6748}"/>
              </a:ext>
            </a:extLst>
          </p:cNvPr>
          <p:cNvPicPr>
            <a:picLocks noChangeAspect="1"/>
          </p:cNvPicPr>
          <p:nvPr/>
        </p:nvPicPr>
        <p:blipFill>
          <a:blip r:embed="rId3"/>
          <a:srcRect/>
          <a:stretch/>
        </p:blipFill>
        <p:spPr>
          <a:xfrm>
            <a:off x="4194693" y="626064"/>
            <a:ext cx="5770748" cy="4213934"/>
          </a:xfrm>
          <a:prstGeom prst="rect">
            <a:avLst/>
          </a:prstGeom>
        </p:spPr>
      </p:pic>
      <p:sp>
        <p:nvSpPr>
          <p:cNvPr id="5" name="TextBox 4">
            <a:extLst>
              <a:ext uri="{FF2B5EF4-FFF2-40B4-BE49-F238E27FC236}">
                <a16:creationId xmlns:a16="http://schemas.microsoft.com/office/drawing/2014/main" id="{A846BF37-287C-424B-ACA3-588DB0110626}"/>
              </a:ext>
            </a:extLst>
          </p:cNvPr>
          <p:cNvSpPr txBox="1"/>
          <p:nvPr/>
        </p:nvSpPr>
        <p:spPr>
          <a:xfrm>
            <a:off x="97940" y="2571750"/>
            <a:ext cx="5426678" cy="584775"/>
          </a:xfrm>
          <a:prstGeom prst="rect">
            <a:avLst/>
          </a:prstGeom>
          <a:noFill/>
        </p:spPr>
        <p:txBody>
          <a:bodyPr wrap="none" rtlCol="0">
            <a:spAutoFit/>
          </a:bodyPr>
          <a:lstStyle/>
          <a:p>
            <a:r>
              <a:rPr lang="en-GB" sz="3200">
                <a:solidFill>
                  <a:srgbClr val="04306C"/>
                </a:solidFill>
              </a:rPr>
              <a:t>Thank you for reading our story</a:t>
            </a:r>
          </a:p>
        </p:txBody>
      </p:sp>
    </p:spTree>
    <p:extLst>
      <p:ext uri="{BB962C8B-B14F-4D97-AF65-F5344CB8AC3E}">
        <p14:creationId xmlns:p14="http://schemas.microsoft.com/office/powerpoint/2010/main" val="316239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23B8D9-7CC3-430D-8B46-ACFE9C58C169}"/>
              </a:ext>
            </a:extLst>
          </p:cNvPr>
          <p:cNvSpPr/>
          <p:nvPr/>
        </p:nvSpPr>
        <p:spPr>
          <a:xfrm>
            <a:off x="4453217" y="2387084"/>
            <a:ext cx="237566" cy="369332"/>
          </a:xfrm>
          <a:prstGeom prst="rect">
            <a:avLst/>
          </a:prstGeom>
        </p:spPr>
        <p:txBody>
          <a:bodyPr wrap="none">
            <a:spAutoFit/>
          </a:bodyPr>
          <a:lstStyle/>
          <a:p>
            <a:r>
              <a:rPr lang="en-GB"/>
              <a:t> </a:t>
            </a:r>
          </a:p>
        </p:txBody>
      </p:sp>
    </p:spTree>
    <p:extLst>
      <p:ext uri="{BB962C8B-B14F-4D97-AF65-F5344CB8AC3E}">
        <p14:creationId xmlns:p14="http://schemas.microsoft.com/office/powerpoint/2010/main" val="312504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9FA95-D073-7048-B309-FE7B63F061DA}"/>
              </a:ext>
            </a:extLst>
          </p:cNvPr>
          <p:cNvSpPr txBox="1"/>
          <p:nvPr/>
        </p:nvSpPr>
        <p:spPr>
          <a:xfrm>
            <a:off x="1629124" y="433738"/>
            <a:ext cx="7246652" cy="830997"/>
          </a:xfrm>
          <a:prstGeom prst="rect">
            <a:avLst/>
          </a:prstGeom>
          <a:noFill/>
        </p:spPr>
        <p:txBody>
          <a:bodyPr wrap="square" rtlCol="0">
            <a:spAutoFit/>
          </a:bodyPr>
          <a:lstStyle/>
          <a:p>
            <a:r>
              <a:rPr lang="en-GB" sz="2400" b="1">
                <a:solidFill>
                  <a:srgbClr val="04306C"/>
                </a:solidFill>
              </a:rPr>
              <a:t>Welcome to our team – we are the -</a:t>
            </a:r>
            <a:br>
              <a:rPr lang="en-GB" sz="2400" b="1">
                <a:solidFill>
                  <a:srgbClr val="04306C"/>
                </a:solidFill>
              </a:rPr>
            </a:br>
            <a:r>
              <a:rPr lang="en-GB" sz="2400" b="1">
                <a:solidFill>
                  <a:srgbClr val="04306C"/>
                </a:solidFill>
              </a:rPr>
              <a:t>Governance and Operational Team</a:t>
            </a:r>
            <a:endParaRPr lang="en-GB" sz="1400" b="1">
              <a:solidFill>
                <a:srgbClr val="04306C"/>
              </a:solidFill>
            </a:endParaRPr>
          </a:p>
        </p:txBody>
      </p:sp>
      <p:pic>
        <p:nvPicPr>
          <p:cNvPr id="6" name="Picture 5">
            <a:extLst>
              <a:ext uri="{FF2B5EF4-FFF2-40B4-BE49-F238E27FC236}">
                <a16:creationId xmlns:a16="http://schemas.microsoft.com/office/drawing/2014/main" id="{EEBA052C-94EB-F94B-8593-E50DE730B02A}"/>
              </a:ext>
            </a:extLst>
          </p:cNvPr>
          <p:cNvPicPr>
            <a:picLocks noChangeAspect="1"/>
          </p:cNvPicPr>
          <p:nvPr/>
        </p:nvPicPr>
        <p:blipFill>
          <a:blip r:embed="rId3"/>
          <a:stretch>
            <a:fillRect/>
          </a:stretch>
        </p:blipFill>
        <p:spPr>
          <a:xfrm>
            <a:off x="82675" y="313177"/>
            <a:ext cx="1546449" cy="1129253"/>
          </a:xfrm>
          <a:prstGeom prst="rect">
            <a:avLst/>
          </a:prstGeom>
        </p:spPr>
      </p:pic>
      <p:sp>
        <p:nvSpPr>
          <p:cNvPr id="8" name="TextBox 7">
            <a:extLst>
              <a:ext uri="{FF2B5EF4-FFF2-40B4-BE49-F238E27FC236}">
                <a16:creationId xmlns:a16="http://schemas.microsoft.com/office/drawing/2014/main" id="{56CA28F3-B4E2-C740-B423-CCEB1D65996A}"/>
              </a:ext>
            </a:extLst>
          </p:cNvPr>
          <p:cNvSpPr txBox="1"/>
          <p:nvPr/>
        </p:nvSpPr>
        <p:spPr>
          <a:xfrm>
            <a:off x="423675" y="3902018"/>
            <a:ext cx="4670214" cy="846386"/>
          </a:xfrm>
          <a:prstGeom prst="rect">
            <a:avLst/>
          </a:prstGeom>
          <a:noFill/>
        </p:spPr>
        <p:txBody>
          <a:bodyPr wrap="square" rtlCol="0" anchor="t">
            <a:spAutoFit/>
          </a:bodyPr>
          <a:lstStyle/>
          <a:p>
            <a:endParaRPr lang="en-GB" sz="3200">
              <a:cs typeface="Calibri"/>
            </a:endParaRPr>
          </a:p>
          <a:p>
            <a:endParaRPr lang="en-GB" sz="1700"/>
          </a:p>
        </p:txBody>
      </p:sp>
      <p:pic>
        <p:nvPicPr>
          <p:cNvPr id="11" name="Picture 10" descr="A group of people posing for a photo&#10;&#10;Description automatically generated">
            <a:extLst>
              <a:ext uri="{FF2B5EF4-FFF2-40B4-BE49-F238E27FC236}">
                <a16:creationId xmlns:a16="http://schemas.microsoft.com/office/drawing/2014/main" id="{1B683C17-004D-4F91-AFEF-5D90DF776AEA}"/>
              </a:ext>
            </a:extLst>
          </p:cNvPr>
          <p:cNvPicPr>
            <a:picLocks noChangeAspect="1"/>
          </p:cNvPicPr>
          <p:nvPr/>
        </p:nvPicPr>
        <p:blipFill>
          <a:blip r:embed="rId4"/>
          <a:stretch>
            <a:fillRect/>
          </a:stretch>
        </p:blipFill>
        <p:spPr>
          <a:xfrm>
            <a:off x="253175" y="1392684"/>
            <a:ext cx="5011214" cy="3410994"/>
          </a:xfrm>
          <a:prstGeom prst="rect">
            <a:avLst/>
          </a:prstGeom>
        </p:spPr>
      </p:pic>
      <p:sp>
        <p:nvSpPr>
          <p:cNvPr id="12" name="TextBox 11">
            <a:extLst>
              <a:ext uri="{FF2B5EF4-FFF2-40B4-BE49-F238E27FC236}">
                <a16:creationId xmlns:a16="http://schemas.microsoft.com/office/drawing/2014/main" id="{372437E5-DBF8-444B-9D92-4C4DF6C9D88F}"/>
              </a:ext>
            </a:extLst>
          </p:cNvPr>
          <p:cNvSpPr txBox="1"/>
          <p:nvPr/>
        </p:nvSpPr>
        <p:spPr>
          <a:xfrm>
            <a:off x="5434889" y="1274124"/>
            <a:ext cx="3626436" cy="3477875"/>
          </a:xfrm>
          <a:prstGeom prst="rect">
            <a:avLst/>
          </a:prstGeom>
          <a:noFill/>
        </p:spPr>
        <p:txBody>
          <a:bodyPr wrap="square" rtlCol="0" anchor="t">
            <a:spAutoFit/>
          </a:bodyPr>
          <a:lstStyle/>
          <a:p>
            <a:r>
              <a:rPr lang="en-GB" sz="2000" dirty="0">
                <a:solidFill>
                  <a:srgbClr val="04306C"/>
                </a:solidFill>
              </a:rPr>
              <a:t>The Governance and Operational team is a team of 10 people who are part of the larger Finance team of 31 at NES.  One of our team is not in our photo unfortunately, due to annual leave.</a:t>
            </a:r>
            <a:br>
              <a:rPr lang="en-GB" sz="2000" dirty="0">
                <a:solidFill>
                  <a:srgbClr val="04306C"/>
                </a:solidFill>
              </a:rPr>
            </a:br>
            <a:endParaRPr lang="en-GB" sz="2000" dirty="0">
              <a:solidFill>
                <a:srgbClr val="04306C"/>
              </a:solidFill>
            </a:endParaRPr>
          </a:p>
          <a:p>
            <a:r>
              <a:rPr lang="en-GB" sz="2000" dirty="0">
                <a:solidFill>
                  <a:srgbClr val="04306C"/>
                </a:solidFill>
              </a:rPr>
              <a:t>The team is based in Westport in Edinburgh.  We are sharing our iMatter story for 2018 with you.</a:t>
            </a:r>
          </a:p>
        </p:txBody>
      </p:sp>
    </p:spTree>
    <p:extLst>
      <p:ext uri="{BB962C8B-B14F-4D97-AF65-F5344CB8AC3E}">
        <p14:creationId xmlns:p14="http://schemas.microsoft.com/office/powerpoint/2010/main" val="313594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709C9-F273-4C3A-8FA9-CED4F6702CC5}"/>
              </a:ext>
            </a:extLst>
          </p:cNvPr>
          <p:cNvSpPr>
            <a:spLocks noGrp="1"/>
          </p:cNvSpPr>
          <p:nvPr>
            <p:ph type="body" sz="quarter" idx="10"/>
          </p:nvPr>
        </p:nvSpPr>
        <p:spPr>
          <a:xfrm>
            <a:off x="755648" y="1197954"/>
            <a:ext cx="7684786" cy="3364696"/>
          </a:xfrm>
        </p:spPr>
        <p:txBody>
          <a:bodyPr vert="horz" lIns="91440" tIns="45720" rIns="91440" bIns="45720" rtlCol="0" anchor="t">
            <a:normAutofit fontScale="70000" lnSpcReduction="20000"/>
          </a:bodyPr>
          <a:lstStyle/>
          <a:p>
            <a:r>
              <a:rPr lang="en-GB" dirty="0"/>
              <a:t>We ensure all of our supplier invoices are processed and paid</a:t>
            </a:r>
          </a:p>
          <a:p>
            <a:r>
              <a:rPr lang="en-GB" dirty="0"/>
              <a:t>We send out customer invoices and record/chase income </a:t>
            </a:r>
          </a:p>
          <a:p>
            <a:r>
              <a:rPr lang="en-GB" dirty="0"/>
              <a:t>We ensure all statutory payments are reconciled and paid</a:t>
            </a:r>
          </a:p>
          <a:p>
            <a:r>
              <a:rPr lang="en-GB" dirty="0"/>
              <a:t>We work with our colleagues at NSS to pay all of our staff (which includes all of the GPSTs in NHS Scotland) </a:t>
            </a:r>
          </a:p>
          <a:p>
            <a:r>
              <a:rPr lang="en-GB" dirty="0"/>
              <a:t>We process manual expenses</a:t>
            </a:r>
          </a:p>
          <a:p>
            <a:r>
              <a:rPr lang="en-GB" dirty="0"/>
              <a:t>We monitor cashflow</a:t>
            </a:r>
          </a:p>
          <a:p>
            <a:r>
              <a:rPr lang="en-GB" dirty="0"/>
              <a:t>We work hard</a:t>
            </a:r>
          </a:p>
          <a:p>
            <a:r>
              <a:rPr lang="en-GB" dirty="0"/>
              <a:t>We strive to always improve</a:t>
            </a:r>
          </a:p>
          <a:p>
            <a:r>
              <a:rPr lang="en-GB" dirty="0"/>
              <a:t>And much, much more….</a:t>
            </a:r>
          </a:p>
          <a:p>
            <a:endParaRPr lang="en-GB" dirty="0"/>
          </a:p>
        </p:txBody>
      </p:sp>
      <p:sp>
        <p:nvSpPr>
          <p:cNvPr id="3" name="Text Placeholder 2">
            <a:extLst>
              <a:ext uri="{FF2B5EF4-FFF2-40B4-BE49-F238E27FC236}">
                <a16:creationId xmlns:a16="http://schemas.microsoft.com/office/drawing/2014/main" id="{60DE41F9-863E-4A2A-8984-FB1AB533929B}"/>
              </a:ext>
            </a:extLst>
          </p:cNvPr>
          <p:cNvSpPr>
            <a:spLocks noGrp="1"/>
          </p:cNvSpPr>
          <p:nvPr>
            <p:ph type="body" sz="quarter" idx="11"/>
          </p:nvPr>
        </p:nvSpPr>
        <p:spPr>
          <a:xfrm>
            <a:off x="833769" y="512953"/>
            <a:ext cx="7685041" cy="519113"/>
          </a:xfrm>
        </p:spPr>
        <p:txBody>
          <a:bodyPr>
            <a:normAutofit fontScale="92500" lnSpcReduction="20000"/>
          </a:bodyPr>
          <a:lstStyle/>
          <a:p>
            <a:r>
              <a:rPr lang="en-GB" b="1"/>
              <a:t>What does our team do?</a:t>
            </a:r>
          </a:p>
        </p:txBody>
      </p:sp>
      <p:pic>
        <p:nvPicPr>
          <p:cNvPr id="4" name="Picture 3">
            <a:extLst>
              <a:ext uri="{FF2B5EF4-FFF2-40B4-BE49-F238E27FC236}">
                <a16:creationId xmlns:a16="http://schemas.microsoft.com/office/drawing/2014/main" id="{89276247-F8D9-421B-9FEC-1CB1CF3842E6}"/>
              </a:ext>
            </a:extLst>
          </p:cNvPr>
          <p:cNvPicPr>
            <a:picLocks noChangeAspect="1"/>
          </p:cNvPicPr>
          <p:nvPr/>
        </p:nvPicPr>
        <p:blipFill>
          <a:blip r:embed="rId3"/>
          <a:srcRect/>
          <a:stretch/>
        </p:blipFill>
        <p:spPr>
          <a:xfrm>
            <a:off x="-194618" y="347064"/>
            <a:ext cx="1380726" cy="1145492"/>
          </a:xfrm>
          <a:prstGeom prst="rect">
            <a:avLst/>
          </a:prstGeom>
        </p:spPr>
      </p:pic>
      <p:pic>
        <p:nvPicPr>
          <p:cNvPr id="5" name="Picture 4">
            <a:extLst>
              <a:ext uri="{FF2B5EF4-FFF2-40B4-BE49-F238E27FC236}">
                <a16:creationId xmlns:a16="http://schemas.microsoft.com/office/drawing/2014/main" id="{30C36CA1-E5CA-4398-B1F1-AABD14F481E3}"/>
              </a:ext>
            </a:extLst>
          </p:cNvPr>
          <p:cNvPicPr>
            <a:picLocks noChangeAspect="1"/>
          </p:cNvPicPr>
          <p:nvPr/>
        </p:nvPicPr>
        <p:blipFill>
          <a:blip r:embed="rId4"/>
          <a:stretch>
            <a:fillRect/>
          </a:stretch>
        </p:blipFill>
        <p:spPr>
          <a:xfrm>
            <a:off x="6497752" y="2825779"/>
            <a:ext cx="2513857" cy="1885950"/>
          </a:xfrm>
          <a:prstGeom prst="rect">
            <a:avLst/>
          </a:prstGeom>
        </p:spPr>
      </p:pic>
    </p:spTree>
    <p:extLst>
      <p:ext uri="{BB962C8B-B14F-4D97-AF65-F5344CB8AC3E}">
        <p14:creationId xmlns:p14="http://schemas.microsoft.com/office/powerpoint/2010/main" val="3288243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6C4C2-F807-4927-91F1-153ED7623166}"/>
              </a:ext>
            </a:extLst>
          </p:cNvPr>
          <p:cNvSpPr>
            <a:spLocks noGrp="1"/>
          </p:cNvSpPr>
          <p:nvPr>
            <p:ph type="body" sz="quarter" idx="10"/>
          </p:nvPr>
        </p:nvSpPr>
        <p:spPr>
          <a:xfrm>
            <a:off x="693736" y="1670304"/>
            <a:ext cx="7535864" cy="2925882"/>
          </a:xfrm>
        </p:spPr>
        <p:txBody>
          <a:bodyPr>
            <a:noAutofit/>
          </a:bodyPr>
          <a:lstStyle/>
          <a:p>
            <a:r>
              <a:rPr lang="en-GB" sz="2400"/>
              <a:t>We work very well together as a team</a:t>
            </a:r>
          </a:p>
          <a:p>
            <a:r>
              <a:rPr lang="en-GB" sz="2400"/>
              <a:t>Collectively and individually we achieve our objectives</a:t>
            </a:r>
          </a:p>
          <a:p>
            <a:r>
              <a:rPr lang="en-GB" sz="2400"/>
              <a:t>We meet our deadlines</a:t>
            </a:r>
          </a:p>
          <a:p>
            <a:r>
              <a:rPr lang="en-GB" sz="2400"/>
              <a:t>Improvements to existing processes is something we always have in our sight and if we find a way to make efficiency savings we will always endeavour to achieve that</a:t>
            </a:r>
          </a:p>
          <a:p>
            <a:pPr marL="0" indent="0">
              <a:buNone/>
            </a:pPr>
            <a:endParaRPr lang="en-GB" sz="2000"/>
          </a:p>
        </p:txBody>
      </p:sp>
      <p:sp>
        <p:nvSpPr>
          <p:cNvPr id="3" name="Text Placeholder 2">
            <a:extLst>
              <a:ext uri="{FF2B5EF4-FFF2-40B4-BE49-F238E27FC236}">
                <a16:creationId xmlns:a16="http://schemas.microsoft.com/office/drawing/2014/main" id="{60092870-E6E3-437F-B096-89EC4534AF5F}"/>
              </a:ext>
            </a:extLst>
          </p:cNvPr>
          <p:cNvSpPr>
            <a:spLocks noGrp="1"/>
          </p:cNvSpPr>
          <p:nvPr>
            <p:ph type="body" sz="quarter" idx="11"/>
          </p:nvPr>
        </p:nvSpPr>
        <p:spPr>
          <a:xfrm>
            <a:off x="1273727" y="547314"/>
            <a:ext cx="7685041" cy="519113"/>
          </a:xfrm>
        </p:spPr>
        <p:txBody>
          <a:bodyPr>
            <a:normAutofit fontScale="85000" lnSpcReduction="10000"/>
          </a:bodyPr>
          <a:lstStyle/>
          <a:p>
            <a:r>
              <a:rPr lang="en-GB" b="1"/>
              <a:t>iMatter – Lets start with what we do well</a:t>
            </a:r>
          </a:p>
        </p:txBody>
      </p:sp>
      <p:pic>
        <p:nvPicPr>
          <p:cNvPr id="5" name="Picture 4">
            <a:extLst>
              <a:ext uri="{FF2B5EF4-FFF2-40B4-BE49-F238E27FC236}">
                <a16:creationId xmlns:a16="http://schemas.microsoft.com/office/drawing/2014/main" id="{0801F4DA-D46E-48F0-B6D8-8EE358E334BB}"/>
              </a:ext>
            </a:extLst>
          </p:cNvPr>
          <p:cNvPicPr>
            <a:picLocks noChangeAspect="1"/>
          </p:cNvPicPr>
          <p:nvPr/>
        </p:nvPicPr>
        <p:blipFill>
          <a:blip r:embed="rId3"/>
          <a:srcRect/>
          <a:stretch/>
        </p:blipFill>
        <p:spPr>
          <a:xfrm>
            <a:off x="-44760" y="325475"/>
            <a:ext cx="1318487" cy="962790"/>
          </a:xfrm>
          <a:prstGeom prst="rect">
            <a:avLst/>
          </a:prstGeom>
        </p:spPr>
      </p:pic>
    </p:spTree>
    <p:extLst>
      <p:ext uri="{BB962C8B-B14F-4D97-AF65-F5344CB8AC3E}">
        <p14:creationId xmlns:p14="http://schemas.microsoft.com/office/powerpoint/2010/main" val="209635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6C4C2-F807-4927-91F1-153ED7623166}"/>
              </a:ext>
            </a:extLst>
          </p:cNvPr>
          <p:cNvSpPr>
            <a:spLocks noGrp="1"/>
          </p:cNvSpPr>
          <p:nvPr>
            <p:ph type="body" sz="quarter" idx="10"/>
          </p:nvPr>
        </p:nvSpPr>
        <p:spPr>
          <a:xfrm>
            <a:off x="945840" y="1312560"/>
            <a:ext cx="6881977" cy="3439549"/>
          </a:xfrm>
        </p:spPr>
        <p:txBody>
          <a:bodyPr vert="horz" lIns="91440" tIns="45720" rIns="91440" bIns="45720" rtlCol="0" anchor="t">
            <a:noAutofit/>
          </a:bodyPr>
          <a:lstStyle/>
          <a:p>
            <a:endParaRPr lang="en-GB" sz="2400"/>
          </a:p>
          <a:p>
            <a:r>
              <a:rPr lang="en-GB" sz="2400"/>
              <a:t>We are willing to change and we keep our minds open</a:t>
            </a:r>
            <a:br>
              <a:rPr lang="en-GB" sz="2400"/>
            </a:br>
            <a:endParaRPr lang="en-GB" sz="2400"/>
          </a:p>
          <a:p>
            <a:r>
              <a:rPr lang="en-GB" sz="2400"/>
              <a:t>We can adapt when we face new challenges</a:t>
            </a:r>
            <a:br>
              <a:rPr lang="en-GB" sz="2400"/>
            </a:br>
            <a:endParaRPr lang="en-GB" sz="2400"/>
          </a:p>
          <a:p>
            <a:r>
              <a:rPr lang="en-GB" sz="2400"/>
              <a:t>Most importantly, as a team we support </a:t>
            </a:r>
            <a:br>
              <a:rPr lang="en-GB" sz="2400"/>
            </a:br>
            <a:r>
              <a:rPr lang="en-GB" sz="2400"/>
              <a:t>each other and …</a:t>
            </a:r>
          </a:p>
        </p:txBody>
      </p:sp>
      <p:sp>
        <p:nvSpPr>
          <p:cNvPr id="3" name="Text Placeholder 2">
            <a:extLst>
              <a:ext uri="{FF2B5EF4-FFF2-40B4-BE49-F238E27FC236}">
                <a16:creationId xmlns:a16="http://schemas.microsoft.com/office/drawing/2014/main" id="{60092870-E6E3-437F-B096-89EC4534AF5F}"/>
              </a:ext>
            </a:extLst>
          </p:cNvPr>
          <p:cNvSpPr>
            <a:spLocks noGrp="1"/>
          </p:cNvSpPr>
          <p:nvPr>
            <p:ph type="body" sz="quarter" idx="11"/>
          </p:nvPr>
        </p:nvSpPr>
        <p:spPr>
          <a:xfrm>
            <a:off x="1169224" y="547313"/>
            <a:ext cx="7685041" cy="519113"/>
          </a:xfrm>
        </p:spPr>
        <p:txBody>
          <a:bodyPr>
            <a:normAutofit fontScale="92500" lnSpcReduction="20000"/>
          </a:bodyPr>
          <a:lstStyle/>
          <a:p>
            <a:r>
              <a:rPr lang="en-GB" b="1"/>
              <a:t>iMatter – How do we achieve this?</a:t>
            </a:r>
          </a:p>
        </p:txBody>
      </p:sp>
      <p:pic>
        <p:nvPicPr>
          <p:cNvPr id="6" name="Picture 5">
            <a:extLst>
              <a:ext uri="{FF2B5EF4-FFF2-40B4-BE49-F238E27FC236}">
                <a16:creationId xmlns:a16="http://schemas.microsoft.com/office/drawing/2014/main" id="{2E7DFBD7-4651-4198-9273-F93EB704BCC7}"/>
              </a:ext>
            </a:extLst>
          </p:cNvPr>
          <p:cNvPicPr>
            <a:picLocks noChangeAspect="1"/>
          </p:cNvPicPr>
          <p:nvPr/>
        </p:nvPicPr>
        <p:blipFill>
          <a:blip r:embed="rId3"/>
          <a:srcRect/>
          <a:stretch/>
        </p:blipFill>
        <p:spPr>
          <a:xfrm>
            <a:off x="-44759" y="325475"/>
            <a:ext cx="1152490" cy="841575"/>
          </a:xfrm>
          <a:prstGeom prst="rect">
            <a:avLst/>
          </a:prstGeom>
        </p:spPr>
      </p:pic>
    </p:spTree>
    <p:extLst>
      <p:ext uri="{BB962C8B-B14F-4D97-AF65-F5344CB8AC3E}">
        <p14:creationId xmlns:p14="http://schemas.microsoft.com/office/powerpoint/2010/main" val="324627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092870-E6E3-437F-B096-89EC4534AF5F}"/>
              </a:ext>
            </a:extLst>
          </p:cNvPr>
          <p:cNvSpPr>
            <a:spLocks noGrp="1"/>
          </p:cNvSpPr>
          <p:nvPr>
            <p:ph type="body" sz="quarter" idx="11"/>
          </p:nvPr>
        </p:nvSpPr>
        <p:spPr>
          <a:xfrm>
            <a:off x="1169224" y="547313"/>
            <a:ext cx="7685041" cy="519113"/>
          </a:xfrm>
        </p:spPr>
        <p:txBody>
          <a:bodyPr>
            <a:normAutofit fontScale="92500" lnSpcReduction="20000"/>
          </a:bodyPr>
          <a:lstStyle/>
          <a:p>
            <a:r>
              <a:rPr lang="en-GB" b="1"/>
              <a:t>iMatter – How do we achieve this?</a:t>
            </a:r>
          </a:p>
        </p:txBody>
      </p:sp>
      <p:pic>
        <p:nvPicPr>
          <p:cNvPr id="5" name="Picture 4">
            <a:extLst>
              <a:ext uri="{FF2B5EF4-FFF2-40B4-BE49-F238E27FC236}">
                <a16:creationId xmlns:a16="http://schemas.microsoft.com/office/drawing/2014/main" id="{B0F3EA62-20E8-4BD1-8C2E-2E858DD6F207}"/>
              </a:ext>
            </a:extLst>
          </p:cNvPr>
          <p:cNvPicPr>
            <a:picLocks noChangeAspect="1"/>
          </p:cNvPicPr>
          <p:nvPr/>
        </p:nvPicPr>
        <p:blipFill>
          <a:blip r:embed="rId3"/>
          <a:stretch>
            <a:fillRect/>
          </a:stretch>
        </p:blipFill>
        <p:spPr>
          <a:xfrm rot="5400000">
            <a:off x="3198284" y="559488"/>
            <a:ext cx="2672867" cy="38879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2E7DFBD7-4651-4198-9273-F93EB704BCC7}"/>
              </a:ext>
            </a:extLst>
          </p:cNvPr>
          <p:cNvPicPr>
            <a:picLocks noChangeAspect="1"/>
          </p:cNvPicPr>
          <p:nvPr/>
        </p:nvPicPr>
        <p:blipFill>
          <a:blip r:embed="rId4"/>
          <a:srcRect/>
          <a:stretch/>
        </p:blipFill>
        <p:spPr>
          <a:xfrm>
            <a:off x="-44759" y="325475"/>
            <a:ext cx="1152490" cy="841575"/>
          </a:xfrm>
          <a:prstGeom prst="rect">
            <a:avLst/>
          </a:prstGeom>
        </p:spPr>
      </p:pic>
      <p:sp>
        <p:nvSpPr>
          <p:cNvPr id="4" name="Rectangle 3">
            <a:extLst>
              <a:ext uri="{FF2B5EF4-FFF2-40B4-BE49-F238E27FC236}">
                <a16:creationId xmlns:a16="http://schemas.microsoft.com/office/drawing/2014/main" id="{5E49F289-7B02-4B34-9261-AF7771D276B9}"/>
              </a:ext>
            </a:extLst>
          </p:cNvPr>
          <p:cNvSpPr/>
          <p:nvPr/>
        </p:nvSpPr>
        <p:spPr>
          <a:xfrm>
            <a:off x="2992176" y="4146035"/>
            <a:ext cx="3159648" cy="584775"/>
          </a:xfrm>
          <a:prstGeom prst="rect">
            <a:avLst/>
          </a:prstGeom>
        </p:spPr>
        <p:txBody>
          <a:bodyPr wrap="none">
            <a:spAutoFit/>
          </a:bodyPr>
          <a:lstStyle/>
          <a:p>
            <a:r>
              <a:rPr lang="en-GB" sz="3200" b="1">
                <a:solidFill>
                  <a:srgbClr val="04306C"/>
                </a:solidFill>
              </a:rPr>
              <a:t>………we have fun</a:t>
            </a:r>
          </a:p>
        </p:txBody>
      </p:sp>
      <p:pic>
        <p:nvPicPr>
          <p:cNvPr id="8" name="Picture 7" descr="A group of people sitting at a table&#10;&#10;Description automatically generated">
            <a:extLst>
              <a:ext uri="{FF2B5EF4-FFF2-40B4-BE49-F238E27FC236}">
                <a16:creationId xmlns:a16="http://schemas.microsoft.com/office/drawing/2014/main" id="{4BE9E936-AD07-41BE-B7DB-0C347CFB674F}"/>
              </a:ext>
            </a:extLst>
          </p:cNvPr>
          <p:cNvPicPr>
            <a:picLocks noChangeAspect="1"/>
          </p:cNvPicPr>
          <p:nvPr/>
        </p:nvPicPr>
        <p:blipFill>
          <a:blip r:embed="rId5"/>
          <a:stretch>
            <a:fillRect/>
          </a:stretch>
        </p:blipFill>
        <p:spPr>
          <a:xfrm rot="-840000">
            <a:off x="673084" y="1042890"/>
            <a:ext cx="1594750" cy="2126334"/>
          </a:xfrm>
          <a:prstGeom prst="rect">
            <a:avLst/>
          </a:prstGeom>
        </p:spPr>
      </p:pic>
      <p:pic>
        <p:nvPicPr>
          <p:cNvPr id="10" name="Picture 9">
            <a:extLst>
              <a:ext uri="{FF2B5EF4-FFF2-40B4-BE49-F238E27FC236}">
                <a16:creationId xmlns:a16="http://schemas.microsoft.com/office/drawing/2014/main" id="{EDC2B0AB-E487-479D-AAB9-760B3F2F54B1}"/>
              </a:ext>
            </a:extLst>
          </p:cNvPr>
          <p:cNvPicPr>
            <a:picLocks noChangeAspect="1"/>
          </p:cNvPicPr>
          <p:nvPr/>
        </p:nvPicPr>
        <p:blipFill>
          <a:blip r:embed="rId6"/>
          <a:stretch>
            <a:fillRect/>
          </a:stretch>
        </p:blipFill>
        <p:spPr>
          <a:xfrm rot="840000">
            <a:off x="403675" y="2974963"/>
            <a:ext cx="2133568" cy="1600176"/>
          </a:xfrm>
          <a:prstGeom prst="rect">
            <a:avLst/>
          </a:prstGeom>
        </p:spPr>
      </p:pic>
      <p:pic>
        <p:nvPicPr>
          <p:cNvPr id="13" name="Picture 12">
            <a:extLst>
              <a:ext uri="{FF2B5EF4-FFF2-40B4-BE49-F238E27FC236}">
                <a16:creationId xmlns:a16="http://schemas.microsoft.com/office/drawing/2014/main" id="{CBB03A0F-655D-4B0C-B36F-FD2A0B742934}"/>
              </a:ext>
            </a:extLst>
          </p:cNvPr>
          <p:cNvPicPr>
            <a:picLocks noChangeAspect="1"/>
          </p:cNvPicPr>
          <p:nvPr/>
        </p:nvPicPr>
        <p:blipFill rotWithShape="1">
          <a:blip r:embed="rId7"/>
          <a:srcRect l="3014" t="12184" r="3438" b="4735"/>
          <a:stretch/>
        </p:blipFill>
        <p:spPr>
          <a:xfrm rot="660000">
            <a:off x="6754945" y="1673714"/>
            <a:ext cx="1820066" cy="2133870"/>
          </a:xfrm>
          <a:prstGeom prst="rect">
            <a:avLst/>
          </a:prstGeom>
        </p:spPr>
      </p:pic>
    </p:spTree>
    <p:extLst>
      <p:ext uri="{BB962C8B-B14F-4D97-AF65-F5344CB8AC3E}">
        <p14:creationId xmlns:p14="http://schemas.microsoft.com/office/powerpoint/2010/main" val="270112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121670-4D24-4A40-B71A-565B89B38E4C}"/>
              </a:ext>
            </a:extLst>
          </p:cNvPr>
          <p:cNvSpPr>
            <a:spLocks noGrp="1"/>
          </p:cNvSpPr>
          <p:nvPr>
            <p:ph type="body" sz="quarter" idx="10"/>
          </p:nvPr>
        </p:nvSpPr>
        <p:spPr>
          <a:xfrm>
            <a:off x="257519" y="864108"/>
            <a:ext cx="8471953" cy="3183636"/>
          </a:xfrm>
        </p:spPr>
        <p:txBody>
          <a:bodyPr vert="horz" lIns="91440" tIns="45720" rIns="91440" bIns="45720" rtlCol="0" anchor="t">
            <a:normAutofit fontScale="47500" lnSpcReduction="20000"/>
          </a:bodyPr>
          <a:lstStyle/>
          <a:p>
            <a:pPr marL="0" indent="0">
              <a:buNone/>
            </a:pPr>
            <a:r>
              <a:rPr lang="en-GB" sz="4000"/>
              <a:t>Our ability to adapt to change and face new challenges was evident when NES became the Lead Employer for GP Trainees.  This entailed NES employing an additional 600 GP Trainees across Scotland.  </a:t>
            </a:r>
            <a:br>
              <a:rPr lang="en-GB" sz="4000"/>
            </a:br>
            <a:endParaRPr lang="en-GB" sz="4000"/>
          </a:p>
          <a:p>
            <a:pPr marL="0" indent="0">
              <a:buNone/>
            </a:pPr>
            <a:r>
              <a:rPr lang="en-GB" sz="4000"/>
              <a:t>Responsible for payroll and expenses, our workload increased overnight and we  developed and learned brand new processes to deal with the new scenarios.</a:t>
            </a:r>
          </a:p>
          <a:p>
            <a:pPr marL="0" indent="0">
              <a:buNone/>
            </a:pPr>
            <a:endParaRPr lang="en-GB" sz="4000"/>
          </a:p>
          <a:p>
            <a:pPr marL="0" indent="0">
              <a:buNone/>
            </a:pPr>
            <a:r>
              <a:rPr lang="en-GB" sz="4000"/>
              <a:t>We are now liaising regularly with many more colleagues across Scotland to ensure we improve the trainee experience.</a:t>
            </a:r>
          </a:p>
          <a:p>
            <a:pPr marL="0" indent="0">
              <a:buNone/>
            </a:pPr>
            <a:endParaRPr lang="en-GB" sz="4000"/>
          </a:p>
          <a:p>
            <a:pPr marL="0" indent="0">
              <a:buNone/>
            </a:pPr>
            <a:r>
              <a:rPr lang="en-GB" sz="4000"/>
              <a:t>And we are learning!</a:t>
            </a:r>
          </a:p>
          <a:p>
            <a:endParaRPr lang="en-GB"/>
          </a:p>
        </p:txBody>
      </p:sp>
      <p:pic>
        <p:nvPicPr>
          <p:cNvPr id="4" name="Picture 4" descr="A screenshot of a cell phone&#10;&#10;Description generated with very high confidence">
            <a:extLst>
              <a:ext uri="{FF2B5EF4-FFF2-40B4-BE49-F238E27FC236}">
                <a16:creationId xmlns:a16="http://schemas.microsoft.com/office/drawing/2014/main" id="{DE58B641-8FAD-4511-B69D-73FF334C2EE8}"/>
              </a:ext>
            </a:extLst>
          </p:cNvPr>
          <p:cNvPicPr>
            <a:picLocks noChangeAspect="1"/>
          </p:cNvPicPr>
          <p:nvPr/>
        </p:nvPicPr>
        <p:blipFill>
          <a:blip r:embed="rId3"/>
          <a:stretch>
            <a:fillRect/>
          </a:stretch>
        </p:blipFill>
        <p:spPr>
          <a:xfrm>
            <a:off x="5627455" y="3176600"/>
            <a:ext cx="3330050" cy="1566568"/>
          </a:xfrm>
          <a:prstGeom prst="rect">
            <a:avLst/>
          </a:prstGeom>
        </p:spPr>
      </p:pic>
      <p:sp>
        <p:nvSpPr>
          <p:cNvPr id="3" name="Rectangle 2">
            <a:extLst>
              <a:ext uri="{FF2B5EF4-FFF2-40B4-BE49-F238E27FC236}">
                <a16:creationId xmlns:a16="http://schemas.microsoft.com/office/drawing/2014/main" id="{372FBB4E-5B25-4E1A-8FD7-89449382F633}"/>
              </a:ext>
            </a:extLst>
          </p:cNvPr>
          <p:cNvSpPr/>
          <p:nvPr/>
        </p:nvSpPr>
        <p:spPr>
          <a:xfrm>
            <a:off x="184367" y="402443"/>
            <a:ext cx="3545779" cy="461665"/>
          </a:xfrm>
          <a:prstGeom prst="rect">
            <a:avLst/>
          </a:prstGeom>
        </p:spPr>
        <p:txBody>
          <a:bodyPr wrap="none">
            <a:spAutoFit/>
          </a:bodyPr>
          <a:lstStyle/>
          <a:p>
            <a:r>
              <a:rPr lang="en-GB" sz="2400" b="1">
                <a:solidFill>
                  <a:srgbClr val="04306C"/>
                </a:solidFill>
              </a:rPr>
              <a:t>iMatter – what we do well</a:t>
            </a:r>
          </a:p>
        </p:txBody>
      </p:sp>
    </p:spTree>
    <p:extLst>
      <p:ext uri="{BB962C8B-B14F-4D97-AF65-F5344CB8AC3E}">
        <p14:creationId xmlns:p14="http://schemas.microsoft.com/office/powerpoint/2010/main" val="4260805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25E7BF-9DCE-4BC5-8972-7E2C9A9C14F7}"/>
              </a:ext>
            </a:extLst>
          </p:cNvPr>
          <p:cNvSpPr>
            <a:spLocks noGrp="1"/>
          </p:cNvSpPr>
          <p:nvPr>
            <p:ph type="body" sz="quarter" idx="10"/>
          </p:nvPr>
        </p:nvSpPr>
        <p:spPr>
          <a:xfrm>
            <a:off x="1493350" y="963743"/>
            <a:ext cx="6157300" cy="3844756"/>
          </a:xfrm>
        </p:spPr>
        <p:txBody>
          <a:bodyPr vert="horz" lIns="91440" tIns="45720" rIns="91440" bIns="45720" rtlCol="0" anchor="t">
            <a:normAutofit/>
          </a:bodyPr>
          <a:lstStyle/>
          <a:p>
            <a:pPr marL="0" indent="0">
              <a:buNone/>
            </a:pPr>
            <a:endParaRPr lang="en-GB">
              <a:ea typeface="Source Sans Pro"/>
            </a:endParaRPr>
          </a:p>
          <a:p>
            <a:pPr marL="0" indent="0">
              <a:buNone/>
            </a:pPr>
            <a:endParaRPr lang="en-GB">
              <a:ea typeface="Source Sans Pro"/>
            </a:endParaRPr>
          </a:p>
          <a:p>
            <a:pPr marL="0" indent="0">
              <a:buNone/>
            </a:pPr>
            <a:r>
              <a:rPr lang="en-GB" b="1">
                <a:ea typeface="Source Sans Pro"/>
              </a:rPr>
              <a:t> </a:t>
            </a:r>
            <a:endParaRPr lang="en-GB" sz="2400">
              <a:ea typeface="Source Sans Pro"/>
            </a:endParaRPr>
          </a:p>
        </p:txBody>
      </p:sp>
      <p:sp>
        <p:nvSpPr>
          <p:cNvPr id="3" name="Text Placeholder 2">
            <a:extLst>
              <a:ext uri="{FF2B5EF4-FFF2-40B4-BE49-F238E27FC236}">
                <a16:creationId xmlns:a16="http://schemas.microsoft.com/office/drawing/2014/main" id="{40D108FD-EE62-4856-A38B-7036B0EAC50E}"/>
              </a:ext>
            </a:extLst>
          </p:cNvPr>
          <p:cNvSpPr>
            <a:spLocks noGrp="1"/>
          </p:cNvSpPr>
          <p:nvPr>
            <p:ph type="body" sz="quarter" idx="11"/>
          </p:nvPr>
        </p:nvSpPr>
        <p:spPr>
          <a:xfrm>
            <a:off x="942007" y="529610"/>
            <a:ext cx="7685041" cy="519113"/>
          </a:xfrm>
        </p:spPr>
        <p:txBody>
          <a:bodyPr>
            <a:normAutofit fontScale="92500" lnSpcReduction="20000"/>
          </a:bodyPr>
          <a:lstStyle/>
          <a:p>
            <a:r>
              <a:rPr lang="en-GB" b="1"/>
              <a:t>iMatter – what are our challenges</a:t>
            </a:r>
          </a:p>
        </p:txBody>
      </p:sp>
      <p:pic>
        <p:nvPicPr>
          <p:cNvPr id="5" name="Picture 4">
            <a:extLst>
              <a:ext uri="{FF2B5EF4-FFF2-40B4-BE49-F238E27FC236}">
                <a16:creationId xmlns:a16="http://schemas.microsoft.com/office/drawing/2014/main" id="{9C18C43E-03EE-5B48-A4A5-146BC6AE9B82}"/>
              </a:ext>
            </a:extLst>
          </p:cNvPr>
          <p:cNvPicPr>
            <a:picLocks noChangeAspect="1"/>
          </p:cNvPicPr>
          <p:nvPr/>
        </p:nvPicPr>
        <p:blipFill>
          <a:blip r:embed="rId3"/>
          <a:stretch>
            <a:fillRect/>
          </a:stretch>
        </p:blipFill>
        <p:spPr>
          <a:xfrm>
            <a:off x="-436613" y="1014624"/>
            <a:ext cx="1831728" cy="1429986"/>
          </a:xfrm>
          <a:prstGeom prst="rect">
            <a:avLst/>
          </a:prstGeom>
        </p:spPr>
      </p:pic>
      <p:sp>
        <p:nvSpPr>
          <p:cNvPr id="4" name="Rectangle 3">
            <a:extLst>
              <a:ext uri="{FF2B5EF4-FFF2-40B4-BE49-F238E27FC236}">
                <a16:creationId xmlns:a16="http://schemas.microsoft.com/office/drawing/2014/main" id="{CA27D268-7B80-403E-9E52-0AF444B6C5D4}"/>
              </a:ext>
            </a:extLst>
          </p:cNvPr>
          <p:cNvSpPr/>
          <p:nvPr/>
        </p:nvSpPr>
        <p:spPr>
          <a:xfrm>
            <a:off x="4450813" y="238708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TextBox 5">
            <a:extLst>
              <a:ext uri="{FF2B5EF4-FFF2-40B4-BE49-F238E27FC236}">
                <a16:creationId xmlns:a16="http://schemas.microsoft.com/office/drawing/2014/main" id="{E5F35BA4-6A44-408D-99E7-7E4542D87388}"/>
              </a:ext>
            </a:extLst>
          </p:cNvPr>
          <p:cNvSpPr txBox="1"/>
          <p:nvPr/>
        </p:nvSpPr>
        <p:spPr>
          <a:xfrm>
            <a:off x="1777418" y="1133704"/>
            <a:ext cx="6999079" cy="3600986"/>
          </a:xfrm>
          <a:prstGeom prst="rect">
            <a:avLst/>
          </a:prstGeom>
          <a:noFill/>
        </p:spPr>
        <p:txBody>
          <a:bodyPr wrap="square" rtlCol="0" anchor="t">
            <a:spAutoFit/>
          </a:bodyPr>
          <a:lstStyle/>
          <a:p>
            <a:r>
              <a:rPr lang="en-GB" sz="2400">
                <a:solidFill>
                  <a:schemeClr val="tx2">
                    <a:lumMod val="75000"/>
                  </a:schemeClr>
                </a:solidFill>
                <a:latin typeface="Source Sans Pro"/>
              </a:rPr>
              <a:t>We are so busy working to meet our deadlines and to provide a good service that we don’t get enough time to learn and develop.</a:t>
            </a:r>
          </a:p>
          <a:p>
            <a:r>
              <a:rPr lang="en-GB" sz="2400">
                <a:solidFill>
                  <a:schemeClr val="tx2">
                    <a:lumMod val="75000"/>
                  </a:schemeClr>
                </a:solidFill>
                <a:latin typeface="Source Sans Pro"/>
              </a:rPr>
              <a:t/>
            </a:r>
            <a:br>
              <a:rPr lang="en-GB" sz="2400">
                <a:solidFill>
                  <a:schemeClr val="tx2">
                    <a:lumMod val="75000"/>
                  </a:schemeClr>
                </a:solidFill>
                <a:latin typeface="Source Sans Pro"/>
              </a:rPr>
            </a:br>
            <a:r>
              <a:rPr lang="en-GB" sz="2400">
                <a:solidFill>
                  <a:schemeClr val="tx2">
                    <a:lumMod val="75000"/>
                  </a:schemeClr>
                </a:solidFill>
                <a:latin typeface="Source Sans Pro"/>
              </a:rPr>
              <a:t>It would be great if we could:</a:t>
            </a:r>
            <a:endParaRPr lang="en-GB" sz="2400">
              <a:solidFill>
                <a:schemeClr val="tx2">
                  <a:lumMod val="75000"/>
                </a:schemeClr>
              </a:solidFill>
              <a:latin typeface="Source Sans Pro"/>
              <a:ea typeface="Source Sans Pro"/>
            </a:endParaRPr>
          </a:p>
          <a:p>
            <a:pPr marL="342900" indent="-342900">
              <a:buFont typeface="Arial" panose="020B0604020202020204" pitchFamily="34" charset="0"/>
              <a:buChar char="•"/>
            </a:pPr>
            <a:r>
              <a:rPr lang="en-GB" sz="2400">
                <a:solidFill>
                  <a:schemeClr val="tx2">
                    <a:lumMod val="75000"/>
                  </a:schemeClr>
                </a:solidFill>
                <a:latin typeface="Source Sans Pro"/>
              </a:rPr>
              <a:t>spend some time training new team members</a:t>
            </a:r>
          </a:p>
          <a:p>
            <a:pPr marL="342900" indent="-342900">
              <a:buFont typeface="Arial" panose="020B0604020202020204" pitchFamily="34" charset="0"/>
              <a:buChar char="•"/>
            </a:pPr>
            <a:r>
              <a:rPr lang="en-GB" sz="2400">
                <a:solidFill>
                  <a:schemeClr val="tx2">
                    <a:lumMod val="75000"/>
                  </a:schemeClr>
                </a:solidFill>
                <a:latin typeface="Source Sans Pro"/>
              </a:rPr>
              <a:t>learning ourselves</a:t>
            </a:r>
          </a:p>
          <a:p>
            <a:pPr marL="342900" indent="-342900">
              <a:buFont typeface="Arial" panose="020B0604020202020204" pitchFamily="34" charset="0"/>
              <a:buChar char="•"/>
            </a:pPr>
            <a:r>
              <a:rPr lang="en-GB" sz="2400">
                <a:solidFill>
                  <a:schemeClr val="tx2">
                    <a:lumMod val="75000"/>
                  </a:schemeClr>
                </a:solidFill>
                <a:latin typeface="Source Sans Pro"/>
              </a:rPr>
              <a:t>trying new things.</a:t>
            </a:r>
          </a:p>
          <a:p>
            <a:endParaRPr lang="en-GB"/>
          </a:p>
          <a:p>
            <a:endParaRPr lang="en-GB"/>
          </a:p>
        </p:txBody>
      </p:sp>
    </p:spTree>
    <p:extLst>
      <p:ext uri="{BB962C8B-B14F-4D97-AF65-F5344CB8AC3E}">
        <p14:creationId xmlns:p14="http://schemas.microsoft.com/office/powerpoint/2010/main" val="165283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25E7BF-9DCE-4BC5-8972-7E2C9A9C14F7}"/>
              </a:ext>
            </a:extLst>
          </p:cNvPr>
          <p:cNvSpPr>
            <a:spLocks noGrp="1"/>
          </p:cNvSpPr>
          <p:nvPr>
            <p:ph type="body" sz="quarter" idx="10"/>
          </p:nvPr>
        </p:nvSpPr>
        <p:spPr>
          <a:xfrm>
            <a:off x="1225126" y="1014624"/>
            <a:ext cx="6157300" cy="3844756"/>
          </a:xfrm>
        </p:spPr>
        <p:txBody>
          <a:bodyPr vert="horz" lIns="91440" tIns="45720" rIns="91440" bIns="45720" rtlCol="0" anchor="t">
            <a:normAutofit/>
          </a:bodyPr>
          <a:lstStyle/>
          <a:p>
            <a:pPr marL="0" indent="0">
              <a:buNone/>
            </a:pPr>
            <a:endParaRPr lang="en-GB">
              <a:ea typeface="Source Sans Pro"/>
            </a:endParaRPr>
          </a:p>
          <a:p>
            <a:pPr marL="0" indent="0">
              <a:buNone/>
            </a:pPr>
            <a:endParaRPr lang="en-GB">
              <a:ea typeface="Source Sans Pro"/>
            </a:endParaRPr>
          </a:p>
          <a:p>
            <a:pPr marL="0" indent="0">
              <a:buNone/>
            </a:pPr>
            <a:r>
              <a:rPr lang="en-GB" b="1">
                <a:ea typeface="Source Sans Pro"/>
              </a:rPr>
              <a:t> </a:t>
            </a:r>
            <a:endParaRPr lang="en-GB" sz="2400">
              <a:ea typeface="Source Sans Pro"/>
            </a:endParaRPr>
          </a:p>
        </p:txBody>
      </p:sp>
      <p:sp>
        <p:nvSpPr>
          <p:cNvPr id="3" name="Text Placeholder 2">
            <a:extLst>
              <a:ext uri="{FF2B5EF4-FFF2-40B4-BE49-F238E27FC236}">
                <a16:creationId xmlns:a16="http://schemas.microsoft.com/office/drawing/2014/main" id="{40D108FD-EE62-4856-A38B-7036B0EAC50E}"/>
              </a:ext>
            </a:extLst>
          </p:cNvPr>
          <p:cNvSpPr>
            <a:spLocks noGrp="1"/>
          </p:cNvSpPr>
          <p:nvPr>
            <p:ph type="body" sz="quarter" idx="11"/>
          </p:nvPr>
        </p:nvSpPr>
        <p:spPr>
          <a:xfrm>
            <a:off x="1359124" y="558314"/>
            <a:ext cx="7685041" cy="519113"/>
          </a:xfrm>
        </p:spPr>
        <p:txBody>
          <a:bodyPr>
            <a:normAutofit fontScale="92500" lnSpcReduction="20000"/>
          </a:bodyPr>
          <a:lstStyle/>
          <a:p>
            <a:r>
              <a:rPr lang="en-GB" b="1"/>
              <a:t>iMatter – Desired outcome </a:t>
            </a:r>
          </a:p>
        </p:txBody>
      </p:sp>
      <p:pic>
        <p:nvPicPr>
          <p:cNvPr id="5" name="Picture 4">
            <a:extLst>
              <a:ext uri="{FF2B5EF4-FFF2-40B4-BE49-F238E27FC236}">
                <a16:creationId xmlns:a16="http://schemas.microsoft.com/office/drawing/2014/main" id="{9C18C43E-03EE-5B48-A4A5-146BC6AE9B82}"/>
              </a:ext>
            </a:extLst>
          </p:cNvPr>
          <p:cNvPicPr>
            <a:picLocks noChangeAspect="1"/>
          </p:cNvPicPr>
          <p:nvPr/>
        </p:nvPicPr>
        <p:blipFill>
          <a:blip r:embed="rId3"/>
          <a:stretch>
            <a:fillRect/>
          </a:stretch>
        </p:blipFill>
        <p:spPr>
          <a:xfrm>
            <a:off x="-436613" y="1014624"/>
            <a:ext cx="1831728" cy="1429986"/>
          </a:xfrm>
          <a:prstGeom prst="rect">
            <a:avLst/>
          </a:prstGeom>
        </p:spPr>
      </p:pic>
      <p:sp>
        <p:nvSpPr>
          <p:cNvPr id="4" name="Rectangle 3">
            <a:extLst>
              <a:ext uri="{FF2B5EF4-FFF2-40B4-BE49-F238E27FC236}">
                <a16:creationId xmlns:a16="http://schemas.microsoft.com/office/drawing/2014/main" id="{CA27D268-7B80-403E-9E52-0AF444B6C5D4}"/>
              </a:ext>
            </a:extLst>
          </p:cNvPr>
          <p:cNvSpPr/>
          <p:nvPr/>
        </p:nvSpPr>
        <p:spPr>
          <a:xfrm>
            <a:off x="4450813" y="238708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TextBox 5">
            <a:extLst>
              <a:ext uri="{FF2B5EF4-FFF2-40B4-BE49-F238E27FC236}">
                <a16:creationId xmlns:a16="http://schemas.microsoft.com/office/drawing/2014/main" id="{E5F35BA4-6A44-408D-99E7-7E4542D87388}"/>
              </a:ext>
            </a:extLst>
          </p:cNvPr>
          <p:cNvSpPr txBox="1"/>
          <p:nvPr/>
        </p:nvSpPr>
        <p:spPr>
          <a:xfrm>
            <a:off x="1126891" y="1140231"/>
            <a:ext cx="7685041" cy="4585871"/>
          </a:xfrm>
          <a:prstGeom prst="rect">
            <a:avLst/>
          </a:prstGeom>
          <a:noFill/>
        </p:spPr>
        <p:txBody>
          <a:bodyPr wrap="square" rtlCol="0">
            <a:spAutoFit/>
          </a:bodyPr>
          <a:lstStyle/>
          <a:p>
            <a:pPr algn="ctr"/>
            <a:r>
              <a:rPr lang="en-GB" sz="2400" b="1">
                <a:solidFill>
                  <a:schemeClr val="tx2">
                    <a:lumMod val="75000"/>
                  </a:schemeClr>
                </a:solidFill>
                <a:latin typeface="Source Sans Pro"/>
              </a:rPr>
              <a:t>A well trained team who are confident in their roles and given time to learn.</a:t>
            </a:r>
          </a:p>
          <a:p>
            <a:endParaRPr lang="en-GB" sz="2400">
              <a:solidFill>
                <a:schemeClr val="tx2">
                  <a:lumMod val="75000"/>
                </a:schemeClr>
              </a:solidFill>
              <a:latin typeface="Source Sans Pro"/>
            </a:endParaRPr>
          </a:p>
          <a:p>
            <a:r>
              <a:rPr lang="en-GB" sz="2000">
                <a:solidFill>
                  <a:schemeClr val="tx2">
                    <a:lumMod val="75000"/>
                  </a:schemeClr>
                </a:solidFill>
                <a:latin typeface="Source Sans Pro"/>
              </a:rPr>
              <a:t>We have lots of written procedures, but they do tend to go out of date quickly.  We agreed to review the procedures with a view to ensuring they are all updated.  This will help a new team member who is not familiar with NES or the processes – it will give them a reference point to help them to do their job independently.  Although we are happy to train our colleagues it will reduce the amount of time we need to spend with them explaining the basics – instead that time could be used to enhance their knowledge</a:t>
            </a:r>
          </a:p>
          <a:p>
            <a:endParaRPr lang="en-GB" sz="2400">
              <a:solidFill>
                <a:schemeClr val="tx2">
                  <a:lumMod val="75000"/>
                </a:schemeClr>
              </a:solidFill>
              <a:latin typeface="Source Sans Pro"/>
            </a:endParaRPr>
          </a:p>
          <a:p>
            <a:endParaRPr lang="en-GB"/>
          </a:p>
          <a:p>
            <a:endParaRPr lang="en-GB"/>
          </a:p>
        </p:txBody>
      </p:sp>
    </p:spTree>
    <p:extLst>
      <p:ext uri="{BB962C8B-B14F-4D97-AF65-F5344CB8AC3E}">
        <p14:creationId xmlns:p14="http://schemas.microsoft.com/office/powerpoint/2010/main" val="4466081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piDescription xmlns="http://schemas.microsoft.com/sharepoint/v3" xsi:nil="true"/>
    <Creator xmlns="9369f9cd-7934-46f9-83f8-0ab2aa6125c5" xsi:nil="true"/>
    <Tags xmlns="9369f9cd-7934-46f9-83f8-0ab2aa6125c5" xsi:nil="true"/>
    <MimeType xmlns="9369f9cd-7934-46f9-83f8-0ab2aa6125c5" xsi:nil="true"/>
    <Legacy_x0020_ID xmlns="9369f9cd-7934-46f9-83f8-0ab2aa6125c5" xsi:nil="true"/>
  </documentManagement>
</p:properties>
</file>

<file path=customXml/item2.xml><?xml version="1.0" encoding="utf-8"?>
<?mso-contentType ?>
<SharedContentType xmlns="Microsoft.SharePoint.Taxonomy.ContentTypeSync" SourceId="16ac32b6-d060-42fb-93c0-6c46742e1aee" ContentTypeId="0x010100540009AA9B7AD14AB7CB3A6FC98C51F806"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NES PowerPoint" ma:contentTypeID="0x010100540009AA9B7AD14AB7CB3A6FC98C51F8060010BAB1787A02944EA4757B1AD6D19868" ma:contentTypeVersion="5" ma:contentTypeDescription="" ma:contentTypeScope="" ma:versionID="103879941522cd7cb78acd093706ee7d">
  <xsd:schema xmlns:xsd="http://www.w3.org/2001/XMLSchema" xmlns:xs="http://www.w3.org/2001/XMLSchema" xmlns:p="http://schemas.microsoft.com/office/2006/metadata/properties" xmlns:ns1="http://schemas.microsoft.com/sharepoint/v3" xmlns:ns2="9369f9cd-7934-46f9-83f8-0ab2aa6125c5" targetNamespace="http://schemas.microsoft.com/office/2006/metadata/properties" ma:root="true" ma:fieldsID="bd8fc5fca234ad3336efa6ec3b249c13" ns1:_="" ns2:_="">
    <xsd:import namespace="http://schemas.microsoft.com/sharepoint/v3"/>
    <xsd:import namespace="9369f9cd-7934-46f9-83f8-0ab2aa6125c5"/>
    <xsd:element name="properties">
      <xsd:complexType>
        <xsd:sequence>
          <xsd:element name="documentManagement">
            <xsd:complexType>
              <xsd:all>
                <xsd:element ref="ns1:KpiDescription" minOccurs="0"/>
                <xsd:element ref="ns2:MimeType" minOccurs="0"/>
                <xsd:element ref="ns2:Creator" minOccurs="0"/>
                <xsd:element ref="ns2:Tags" minOccurs="0"/>
                <xsd:element ref="ns2:Legacy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69f9cd-7934-46f9-83f8-0ab2aa6125c5" elementFormDefault="qualified">
    <xsd:import namespace="http://schemas.microsoft.com/office/2006/documentManagement/types"/>
    <xsd:import namespace="http://schemas.microsoft.com/office/infopath/2007/PartnerControls"/>
    <xsd:element name="MimeType" ma:index="3" nillable="true" ma:displayName="Mime Type" ma:internalName="MimeType">
      <xsd:simpleType>
        <xsd:restriction base="dms:Text">
          <xsd:maxLength value="255"/>
        </xsd:restriction>
      </xsd:simpleType>
    </xsd:element>
    <xsd:element name="Creator" ma:index="5" nillable="true" ma:displayName="Creator" ma:internalName="Creator">
      <xsd:simpleType>
        <xsd:restriction base="dms:Text">
          <xsd:maxLength value="255"/>
        </xsd:restriction>
      </xsd:simpleType>
    </xsd:element>
    <xsd:element name="Tags" ma:index="6" nillable="true" ma:displayName="Tags" ma:internalName="Tags">
      <xsd:simpleType>
        <xsd:restriction base="dms:Note">
          <xsd:maxLength value="255"/>
        </xsd:restriction>
      </xsd:simpleType>
    </xsd:element>
    <xsd:element name="Legacy_x0020_ID" ma:index="7" nillable="true" ma:displayName="Legacy ID" ma:internalName="Legacy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D268A4-8AA1-41B8-B3EE-A93695EAB56A}">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9369f9cd-7934-46f9-83f8-0ab2aa6125c5"/>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9B829F-97C1-40A9-80CF-738E0F5A65F7}">
  <ds:schemaRefs>
    <ds:schemaRef ds:uri="Microsoft.SharePoint.Taxonomy.ContentTypeSync"/>
  </ds:schemaRefs>
</ds:datastoreItem>
</file>

<file path=customXml/itemProps3.xml><?xml version="1.0" encoding="utf-8"?>
<ds:datastoreItem xmlns:ds="http://schemas.openxmlformats.org/officeDocument/2006/customXml" ds:itemID="{DD3C3A40-DEA6-4BB5-9612-DA45890F6BB7}">
  <ds:schemaRefs>
    <ds:schemaRef ds:uri="http://schemas.microsoft.com/sharepoint/v3/contenttype/forms"/>
  </ds:schemaRefs>
</ds:datastoreItem>
</file>

<file path=customXml/itemProps4.xml><?xml version="1.0" encoding="utf-8"?>
<ds:datastoreItem xmlns:ds="http://schemas.openxmlformats.org/officeDocument/2006/customXml" ds:itemID="{E3AA1ECF-FD42-405F-A639-1296CB642A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69f9cd-7934-46f9-83f8-0ab2aa612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456</Words>
  <Application>Microsoft Office PowerPoint</Application>
  <PresentationFormat>On-screen Show (16:9)</PresentationFormat>
  <Paragraphs>93</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Source Sans Pro</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wright</dc:creator>
  <cp:lastModifiedBy>Turner N (Nicole)</cp:lastModifiedBy>
  <cp:revision>1</cp:revision>
  <cp:lastPrinted>2017-04-12T08:23:19Z</cp:lastPrinted>
  <dcterms:created xsi:type="dcterms:W3CDTF">2017-03-30T11:37:55Z</dcterms:created>
  <dcterms:modified xsi:type="dcterms:W3CDTF">2019-10-18T14:01:25Z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0x010100540009AA9B7AD14AB7CB3A6FC98C51F8060010BAB1787A02944EA4757B1AD6D19868</vt:lpwstr>
  </property>
  <property fmtid="{D5CDD505-2E9C-101B-9397-08002B2CF9AE}" pid="3" name="_dlc_DocIdItemGuid">
    <vt:lpwstr>0a8d96d9-8d5b-497c-a6ea-a01875a38bf3</vt:lpwstr>
  </property>
  <property fmtid="{D5CDD505-2E9C-101B-9397-08002B2CF9AE}" pid="4" name="Flash Activated">
    <vt:bool>false</vt:bool>
  </property>
</Properties>
</file>